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Override1.xml" ContentType="application/vnd.openxmlformats-officedocument.themeOverrid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13"/>
  </p:notesMasterIdLst>
  <p:sldIdLst>
    <p:sldId id="269" r:id="rId2"/>
    <p:sldId id="270" r:id="rId3"/>
    <p:sldId id="271" r:id="rId4"/>
    <p:sldId id="272" r:id="rId5"/>
    <p:sldId id="273" r:id="rId6"/>
    <p:sldId id="274" r:id="rId7"/>
    <p:sldId id="276" r:id="rId8"/>
    <p:sldId id="277" r:id="rId9"/>
    <p:sldId id="278" r:id="rId10"/>
    <p:sldId id="279" r:id="rId11"/>
    <p:sldId id="28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hafri, Saif MSE11" initials="GSM" lastIdx="4" clrIdx="0">
    <p:extLst>
      <p:ext uri="{19B8F6BF-5375-455C-9EA6-DF929625EA0E}">
        <p15:presenceInfo xmlns:p15="http://schemas.microsoft.com/office/powerpoint/2012/main" userId="S-1-5-21-343818398-1275210071-725345543-375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16942A"/>
    <a:srgbClr val="EB6603"/>
    <a:srgbClr val="00B050"/>
    <a:srgbClr val="FDD600"/>
    <a:srgbClr val="24A316"/>
    <a:srgbClr val="FFF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83488" autoAdjust="0"/>
  </p:normalViewPr>
  <p:slideViewPr>
    <p:cSldViewPr>
      <p:cViewPr varScale="1">
        <p:scale>
          <a:sx n="61" d="100"/>
          <a:sy n="61" d="100"/>
        </p:scale>
        <p:origin x="90" y="43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98C379-1465-4E72-A521-F489C655293A}" type="datetimeFigureOut">
              <a:rPr lang="en-US" smtClean="0"/>
              <a:t>2/11/2020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A944C-B927-45F7-8F03-9F3F7DEC9A5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marL="0" indent="0" defTabSz="912813" eaLnBrk="1" hangingPunct="1">
              <a:spcBef>
                <a:spcPct val="0"/>
              </a:spcBef>
              <a:buFont typeface="Calibri" pitchFamily="34" charset="0"/>
              <a:buNone/>
            </a:pPr>
            <a:endParaRPr lang="en-US" dirty="0"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CF27C9-2BD8-4DCC-AE09-C93EE79753DE}"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1336414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eaLnBrk="1" hangingPunct="1">
              <a:spcBef>
                <a:spcPct val="0"/>
              </a:spcBef>
              <a:buFontTx/>
              <a:buChar char="-"/>
              <a:defRPr/>
            </a:pPr>
            <a:r>
              <a:rPr lang="en-US" altLang="en-US" sz="1200" dirty="0" smtClean="0"/>
              <a:t>Firstly introduce yourself, shake their hand and create a friendly open atmosphere. Give your name and designation and allow whomever is assisting you to do the same. </a:t>
            </a:r>
          </a:p>
          <a:p>
            <a:pPr eaLnBrk="1" hangingPunct="1">
              <a:spcBef>
                <a:spcPct val="0"/>
              </a:spcBef>
              <a:buFontTx/>
              <a:buChar char="-"/>
              <a:defRPr/>
            </a:pPr>
            <a:r>
              <a:rPr lang="en-US" altLang="en-US" sz="1200" dirty="0" smtClean="0"/>
              <a:t>Do the Safety</a:t>
            </a:r>
            <a:r>
              <a:rPr lang="en-US" altLang="en-US" sz="1200" baseline="0" dirty="0" smtClean="0"/>
              <a:t> Induction / share or ask the team to share any safety moments/observation, etc..</a:t>
            </a:r>
          </a:p>
          <a:p>
            <a:pPr eaLnBrk="1" hangingPunct="1">
              <a:spcBef>
                <a:spcPct val="0"/>
              </a:spcBef>
              <a:buFontTx/>
              <a:buChar char="-"/>
              <a:defRPr/>
            </a:pPr>
            <a:r>
              <a:rPr lang="en-US" altLang="en-US" sz="1200" dirty="0" smtClean="0"/>
              <a:t>Inform them that you are here today to train them on Ihtimam, and that it is an interactive session and you would appreciate their participation.</a:t>
            </a:r>
          </a:p>
          <a:p>
            <a:pPr eaLnBrk="1" hangingPunct="1">
              <a:spcBef>
                <a:spcPct val="0"/>
              </a:spcBef>
              <a:buFontTx/>
              <a:buChar char="-"/>
              <a:defRPr/>
            </a:pPr>
            <a:r>
              <a:rPr lang="en-US" altLang="en-US" sz="1200" dirty="0" smtClean="0"/>
              <a:t>Allow them to introduce themselves to you and try to make a point to remember their names.</a:t>
            </a:r>
          </a:p>
          <a:p>
            <a:pPr eaLnBrk="1" hangingPunct="1">
              <a:spcBef>
                <a:spcPct val="0"/>
              </a:spcBef>
              <a:buFontTx/>
              <a:buChar char="-"/>
              <a:defRPr/>
            </a:pPr>
            <a:r>
              <a:rPr lang="en-US" altLang="en-US" sz="1200" dirty="0" smtClean="0"/>
              <a:t>Inform them that you will now start the training.</a:t>
            </a:r>
          </a:p>
          <a:p>
            <a:pPr eaLnBrk="1" hangingPunct="1">
              <a:spcBef>
                <a:spcPct val="0"/>
              </a:spcBef>
              <a:buFontTx/>
              <a:buChar char="-"/>
              <a:defRPr/>
            </a:pPr>
            <a:endParaRPr lang="en-US" altLang="en-US" sz="1200" dirty="0" smtClean="0"/>
          </a:p>
          <a:p>
            <a:pPr eaLnBrk="1" hangingPunct="1">
              <a:spcBef>
                <a:spcPct val="0"/>
              </a:spcBef>
              <a:buFontTx/>
              <a:buChar char="-"/>
              <a:defRPr/>
            </a:pPr>
            <a:r>
              <a:rPr lang="en-US" altLang="en-US" sz="1200" dirty="0" smtClean="0"/>
              <a:t> Be sure that you inform them of any critical safety information (fire exits, drills, smoking areas </a:t>
            </a:r>
            <a:r>
              <a:rPr lang="en-US" altLang="en-US" sz="1200" dirty="0" err="1" smtClean="0"/>
              <a:t>etc</a:t>
            </a:r>
            <a:r>
              <a:rPr lang="en-US" altLang="en-US" sz="1200" dirty="0" smtClean="0"/>
              <a:t> depending on where you are hosting the training.</a:t>
            </a:r>
          </a:p>
          <a:p>
            <a:pPr eaLnBrk="1" hangingPunct="1">
              <a:spcBef>
                <a:spcPct val="0"/>
              </a:spcBef>
              <a:buFontTx/>
              <a:buChar char="-"/>
              <a:defRPr/>
            </a:pPr>
            <a:endParaRPr lang="en-US" altLang="en-US" sz="1200" dirty="0" smtClean="0"/>
          </a:p>
          <a:p>
            <a:pPr eaLnBrk="1" hangingPunct="1">
              <a:spcBef>
                <a:spcPct val="0"/>
              </a:spcBef>
              <a:defRPr/>
            </a:pPr>
            <a:r>
              <a:rPr lang="en-US" altLang="en-US" sz="1200" b="1" dirty="0" smtClean="0"/>
              <a:t>Lets begin:</a:t>
            </a:r>
          </a:p>
          <a:p>
            <a:pPr eaLnBrk="1" hangingPunct="1">
              <a:spcBef>
                <a:spcPct val="0"/>
              </a:spcBef>
              <a:buFontTx/>
              <a:buChar char="-"/>
              <a:defRPr/>
            </a:pPr>
            <a:r>
              <a:rPr lang="en-US" altLang="en-US" sz="1200" dirty="0" smtClean="0"/>
              <a:t> Would you agree that we work in a hazardous environment? Are there many risks around us? Do we have measures in place to mitigate these risks? So why do we still have incidents?</a:t>
            </a:r>
          </a:p>
          <a:p>
            <a:pPr eaLnBrk="1" hangingPunct="1">
              <a:spcBef>
                <a:spcPct val="0"/>
              </a:spcBef>
              <a:buFontTx/>
              <a:buChar char="-"/>
              <a:defRPr/>
            </a:pPr>
            <a:r>
              <a:rPr lang="en-US" altLang="en-US" sz="1200" dirty="0" smtClean="0"/>
              <a:t> Is it peoples behaviors? 98 % of incidents occur due to peoples behaviors. However that is the IMMEDIATE cause and not the root cause. If you were to dig deeper you would find several contributing factors from behaviors, to </a:t>
            </a:r>
            <a:r>
              <a:rPr lang="en-US" altLang="en-US" sz="1200" dirty="0" err="1" smtClean="0"/>
              <a:t>equipments</a:t>
            </a:r>
            <a:r>
              <a:rPr lang="en-US" altLang="en-US" sz="1200" dirty="0" smtClean="0"/>
              <a:t> that contributed to the incident. </a:t>
            </a:r>
          </a:p>
          <a:p>
            <a:pPr eaLnBrk="1" hangingPunct="1">
              <a:spcBef>
                <a:spcPct val="0"/>
              </a:spcBef>
              <a:buFontTx/>
              <a:buChar char="-"/>
              <a:defRPr/>
            </a:pPr>
            <a:r>
              <a:rPr lang="en-US" altLang="en-US" sz="1200" dirty="0" smtClean="0"/>
              <a:t>Previously Behavior based safety (STOP or equivalent) only looked at behaviors of an individual, as time has passed, BBS has evolved. It has become about a cultural change rather than 1 persons behavior. And that is what I am here to explain to you today. </a:t>
            </a:r>
          </a:p>
          <a:p>
            <a:pPr eaLnBrk="1" hangingPunct="1">
              <a:spcBef>
                <a:spcPct val="0"/>
              </a:spcBef>
              <a:buFontTx/>
              <a:buChar char="-"/>
              <a:defRPr/>
            </a:pPr>
            <a:endParaRPr lang="en-US" altLang="en-US" sz="1200" b="1" dirty="0" smtClean="0"/>
          </a:p>
          <a:p>
            <a:pPr eaLnBrk="1" hangingPunct="1">
              <a:spcBef>
                <a:spcPct val="0"/>
              </a:spcBef>
              <a:defRPr/>
            </a:pPr>
            <a:r>
              <a:rPr lang="en-US" altLang="en-US" sz="1200" b="1" dirty="0" smtClean="0"/>
              <a:t>Changes between STOP and Ihtimam</a:t>
            </a:r>
          </a:p>
          <a:p>
            <a:pPr eaLnBrk="1" hangingPunct="1">
              <a:spcBef>
                <a:spcPct val="0"/>
              </a:spcBef>
              <a:defRPr/>
            </a:pPr>
            <a:r>
              <a:rPr lang="en-US" altLang="en-US" sz="1200" b="1" dirty="0" smtClean="0"/>
              <a:t>STOP:</a:t>
            </a:r>
          </a:p>
          <a:p>
            <a:pPr eaLnBrk="1" hangingPunct="1">
              <a:lnSpc>
                <a:spcPct val="110000"/>
              </a:lnSpc>
              <a:spcBef>
                <a:spcPct val="0"/>
              </a:spcBef>
              <a:buFontTx/>
              <a:buAutoNum type="arabicPeriod"/>
              <a:defRPr/>
            </a:pPr>
            <a:r>
              <a:rPr lang="en-US" altLang="en-US" sz="1200" dirty="0" smtClean="0">
                <a:solidFill>
                  <a:srgbClr val="595959"/>
                </a:solidFill>
              </a:rPr>
              <a:t>ONE FITS ALL APPROACH.</a:t>
            </a:r>
          </a:p>
          <a:p>
            <a:pPr eaLnBrk="1" hangingPunct="1">
              <a:lnSpc>
                <a:spcPct val="110000"/>
              </a:lnSpc>
              <a:spcBef>
                <a:spcPct val="0"/>
              </a:spcBef>
              <a:buFontTx/>
              <a:buAutoNum type="arabicPeriod"/>
              <a:defRPr/>
            </a:pPr>
            <a:r>
              <a:rPr lang="en-US" altLang="en-US" sz="1200" dirty="0" smtClean="0">
                <a:solidFill>
                  <a:srgbClr val="595959"/>
                </a:solidFill>
              </a:rPr>
              <a:t>FOR FIELD STAFF ONLY.</a:t>
            </a:r>
          </a:p>
          <a:p>
            <a:pPr eaLnBrk="1" hangingPunct="1">
              <a:lnSpc>
                <a:spcPct val="110000"/>
              </a:lnSpc>
              <a:spcBef>
                <a:spcPct val="0"/>
              </a:spcBef>
              <a:buFontTx/>
              <a:buAutoNum type="arabicPeriod"/>
              <a:defRPr/>
            </a:pPr>
            <a:r>
              <a:rPr lang="en-US" altLang="en-US" sz="1200" dirty="0" smtClean="0">
                <a:solidFill>
                  <a:srgbClr val="595959"/>
                </a:solidFill>
              </a:rPr>
              <a:t>ORIGINALLY LIMITED TO SUPERVISORS.</a:t>
            </a:r>
          </a:p>
          <a:p>
            <a:pPr eaLnBrk="1" hangingPunct="1">
              <a:lnSpc>
                <a:spcPct val="110000"/>
              </a:lnSpc>
              <a:spcBef>
                <a:spcPct val="0"/>
              </a:spcBef>
              <a:buFontTx/>
              <a:buAutoNum type="arabicPeriod"/>
              <a:defRPr/>
            </a:pPr>
            <a:r>
              <a:rPr lang="en-US" altLang="en-US" sz="1200" dirty="0" smtClean="0">
                <a:solidFill>
                  <a:srgbClr val="595959"/>
                </a:solidFill>
              </a:rPr>
              <a:t>GENERIC OBSERVATION CARD.</a:t>
            </a:r>
          </a:p>
          <a:p>
            <a:pPr eaLnBrk="1" hangingPunct="1">
              <a:lnSpc>
                <a:spcPct val="110000"/>
              </a:lnSpc>
              <a:spcBef>
                <a:spcPct val="0"/>
              </a:spcBef>
              <a:buFontTx/>
              <a:buAutoNum type="arabicPeriod"/>
              <a:defRPr/>
            </a:pPr>
            <a:r>
              <a:rPr lang="en-US" altLang="en-US" sz="1200" dirty="0" smtClean="0">
                <a:solidFill>
                  <a:srgbClr val="595959"/>
                </a:solidFill>
              </a:rPr>
              <a:t>OBSERVATION CARDS NOT FOCUSED.</a:t>
            </a:r>
          </a:p>
          <a:p>
            <a:pPr eaLnBrk="1" hangingPunct="1">
              <a:lnSpc>
                <a:spcPct val="110000"/>
              </a:lnSpc>
              <a:spcBef>
                <a:spcPct val="0"/>
              </a:spcBef>
              <a:buFontTx/>
              <a:buAutoNum type="arabicPeriod"/>
              <a:defRPr/>
            </a:pPr>
            <a:r>
              <a:rPr lang="en-US" altLang="en-US" sz="1200" dirty="0" smtClean="0">
                <a:solidFill>
                  <a:srgbClr val="595959"/>
                </a:solidFill>
              </a:rPr>
              <a:t>TRAINING SPECIFIC FOR SUPERVISORS CASCADED TO ALL STAFF.</a:t>
            </a:r>
          </a:p>
          <a:p>
            <a:pPr eaLnBrk="1" hangingPunct="1">
              <a:lnSpc>
                <a:spcPct val="110000"/>
              </a:lnSpc>
              <a:spcBef>
                <a:spcPct val="0"/>
              </a:spcBef>
              <a:buFontTx/>
              <a:buAutoNum type="arabicPeriod"/>
              <a:defRPr/>
            </a:pPr>
            <a:r>
              <a:rPr lang="en-US" altLang="en-US" sz="1200" dirty="0" smtClean="0">
                <a:solidFill>
                  <a:srgbClr val="595959"/>
                </a:solidFill>
              </a:rPr>
              <a:t>PRODUCT DILUTION OVER TIME.</a:t>
            </a:r>
          </a:p>
          <a:p>
            <a:pPr eaLnBrk="1" hangingPunct="1">
              <a:lnSpc>
                <a:spcPct val="110000"/>
              </a:lnSpc>
              <a:spcBef>
                <a:spcPct val="0"/>
              </a:spcBef>
              <a:buFontTx/>
              <a:buAutoNum type="arabicPeriod"/>
              <a:defRPr/>
            </a:pPr>
            <a:r>
              <a:rPr lang="en-US" altLang="en-US" sz="1200" dirty="0" smtClean="0">
                <a:solidFill>
                  <a:srgbClr val="595959"/>
                </a:solidFill>
              </a:rPr>
              <a:t>DATABASE NOT USER FRIENDLY.</a:t>
            </a:r>
          </a:p>
          <a:p>
            <a:pPr eaLnBrk="1" hangingPunct="1">
              <a:lnSpc>
                <a:spcPct val="110000"/>
              </a:lnSpc>
              <a:spcBef>
                <a:spcPct val="0"/>
              </a:spcBef>
              <a:buFontTx/>
              <a:buAutoNum type="arabicPeriod"/>
              <a:defRPr/>
            </a:pPr>
            <a:r>
              <a:rPr lang="en-US" altLang="en-US" sz="1200" dirty="0" smtClean="0">
                <a:solidFill>
                  <a:srgbClr val="595959"/>
                </a:solidFill>
              </a:rPr>
              <a:t>NO ACTION TRACKING.</a:t>
            </a:r>
          </a:p>
          <a:p>
            <a:pPr eaLnBrk="1" hangingPunct="1">
              <a:lnSpc>
                <a:spcPct val="110000"/>
              </a:lnSpc>
              <a:spcBef>
                <a:spcPct val="0"/>
              </a:spcBef>
              <a:buFontTx/>
              <a:buAutoNum type="arabicPeriod"/>
              <a:defRPr/>
            </a:pPr>
            <a:r>
              <a:rPr lang="en-US" altLang="en-US" sz="1200" dirty="0" smtClean="0">
                <a:solidFill>
                  <a:srgbClr val="595959"/>
                </a:solidFill>
              </a:rPr>
              <a:t>QUANTITY OVER QUALITY.</a:t>
            </a:r>
          </a:p>
          <a:p>
            <a:pPr eaLnBrk="1" hangingPunct="1">
              <a:spcBef>
                <a:spcPct val="0"/>
              </a:spcBef>
              <a:defRPr/>
            </a:pPr>
            <a:endParaRPr lang="en-US" altLang="en-US" sz="1200" b="1" dirty="0" smtClean="0"/>
          </a:p>
          <a:p>
            <a:pPr eaLnBrk="1" hangingPunct="1">
              <a:spcBef>
                <a:spcPct val="0"/>
              </a:spcBef>
              <a:defRPr/>
            </a:pPr>
            <a:r>
              <a:rPr lang="en-US" altLang="en-US" sz="1200" b="1" dirty="0" smtClean="0"/>
              <a:t>Ihtimam:</a:t>
            </a:r>
          </a:p>
          <a:p>
            <a:pPr eaLnBrk="1" hangingPunct="1">
              <a:lnSpc>
                <a:spcPct val="110000"/>
              </a:lnSpc>
              <a:spcBef>
                <a:spcPct val="0"/>
              </a:spcBef>
              <a:buFontTx/>
              <a:buAutoNum type="arabicPeriod"/>
              <a:defRPr/>
            </a:pPr>
            <a:r>
              <a:rPr lang="en-US" altLang="en-US" sz="1200" dirty="0" smtClean="0">
                <a:solidFill>
                  <a:srgbClr val="595959"/>
                </a:solidFill>
              </a:rPr>
              <a:t>CUSTOMIZED APPROACH.</a:t>
            </a:r>
          </a:p>
          <a:p>
            <a:pPr eaLnBrk="1" hangingPunct="1">
              <a:lnSpc>
                <a:spcPct val="110000"/>
              </a:lnSpc>
              <a:spcBef>
                <a:spcPct val="0"/>
              </a:spcBef>
              <a:buFontTx/>
              <a:buAutoNum type="arabicPeriod"/>
              <a:defRPr/>
            </a:pPr>
            <a:r>
              <a:rPr lang="en-US" altLang="en-US" sz="1200" dirty="0" smtClean="0">
                <a:solidFill>
                  <a:srgbClr val="595959"/>
                </a:solidFill>
              </a:rPr>
              <a:t>INCLUDES OFFICE PERSONEL.</a:t>
            </a:r>
          </a:p>
          <a:p>
            <a:pPr eaLnBrk="1" hangingPunct="1">
              <a:lnSpc>
                <a:spcPct val="110000"/>
              </a:lnSpc>
              <a:spcBef>
                <a:spcPct val="0"/>
              </a:spcBef>
              <a:buFontTx/>
              <a:buAutoNum type="arabicPeriod"/>
              <a:defRPr/>
            </a:pPr>
            <a:r>
              <a:rPr lang="en-US" altLang="en-US" sz="1200" dirty="0" smtClean="0">
                <a:solidFill>
                  <a:srgbClr val="595959"/>
                </a:solidFill>
              </a:rPr>
              <a:t>VERY SIMPLE.</a:t>
            </a:r>
          </a:p>
          <a:p>
            <a:pPr eaLnBrk="1" hangingPunct="1">
              <a:lnSpc>
                <a:spcPct val="110000"/>
              </a:lnSpc>
              <a:spcBef>
                <a:spcPct val="0"/>
              </a:spcBef>
              <a:buFontTx/>
              <a:buAutoNum type="arabicPeriod"/>
              <a:defRPr/>
            </a:pPr>
            <a:r>
              <a:rPr lang="en-US" altLang="en-US" sz="1200" dirty="0" smtClean="0">
                <a:solidFill>
                  <a:srgbClr val="595959"/>
                </a:solidFill>
              </a:rPr>
              <a:t>DESIGNED THROUGH ENGAGEMENT OF STAFF.</a:t>
            </a:r>
          </a:p>
          <a:p>
            <a:pPr eaLnBrk="1" hangingPunct="1">
              <a:lnSpc>
                <a:spcPct val="110000"/>
              </a:lnSpc>
              <a:spcBef>
                <a:spcPct val="0"/>
              </a:spcBef>
              <a:buFontTx/>
              <a:buAutoNum type="arabicPeriod"/>
              <a:defRPr/>
            </a:pPr>
            <a:r>
              <a:rPr lang="en-US" altLang="en-US" sz="1200" dirty="0" smtClean="0">
                <a:solidFill>
                  <a:srgbClr val="595959"/>
                </a:solidFill>
              </a:rPr>
              <a:t>OBSERVATION CARDS ARE LIMITED TO 5 FOCUS AREAS.</a:t>
            </a:r>
          </a:p>
          <a:p>
            <a:pPr eaLnBrk="1" hangingPunct="1">
              <a:lnSpc>
                <a:spcPct val="110000"/>
              </a:lnSpc>
              <a:spcBef>
                <a:spcPct val="0"/>
              </a:spcBef>
              <a:buFontTx/>
              <a:buAutoNum type="arabicPeriod"/>
              <a:defRPr/>
            </a:pPr>
            <a:r>
              <a:rPr lang="en-US" altLang="en-US" sz="1200" dirty="0" smtClean="0">
                <a:solidFill>
                  <a:srgbClr val="595959"/>
                </a:solidFill>
              </a:rPr>
              <a:t>OWNERSHIP OF SYSTEM WITH SUPERVISOR.</a:t>
            </a:r>
          </a:p>
          <a:p>
            <a:pPr eaLnBrk="1" hangingPunct="1">
              <a:lnSpc>
                <a:spcPct val="110000"/>
              </a:lnSpc>
              <a:spcBef>
                <a:spcPct val="0"/>
              </a:spcBef>
              <a:buFontTx/>
              <a:buAutoNum type="arabicPeriod"/>
              <a:defRPr/>
            </a:pPr>
            <a:r>
              <a:rPr lang="en-US" altLang="en-US" sz="1200" dirty="0" smtClean="0">
                <a:solidFill>
                  <a:srgbClr val="595959"/>
                </a:solidFill>
              </a:rPr>
              <a:t>COMPREHENSIVE ONLINE DATABASE.</a:t>
            </a:r>
          </a:p>
          <a:p>
            <a:pPr eaLnBrk="1" hangingPunct="1">
              <a:lnSpc>
                <a:spcPct val="110000"/>
              </a:lnSpc>
              <a:spcBef>
                <a:spcPct val="0"/>
              </a:spcBef>
              <a:buFontTx/>
              <a:buAutoNum type="arabicPeriod"/>
              <a:defRPr/>
            </a:pPr>
            <a:r>
              <a:rPr lang="en-US" altLang="en-US" sz="1200" dirty="0" smtClean="0">
                <a:solidFill>
                  <a:srgbClr val="595959"/>
                </a:solidFill>
              </a:rPr>
              <a:t>ONLINE ACTION TRACKING.</a:t>
            </a:r>
          </a:p>
          <a:p>
            <a:pPr eaLnBrk="1" hangingPunct="1">
              <a:lnSpc>
                <a:spcPct val="110000"/>
              </a:lnSpc>
              <a:spcBef>
                <a:spcPct val="0"/>
              </a:spcBef>
              <a:buFontTx/>
              <a:buAutoNum type="arabicPeriod"/>
              <a:defRPr/>
            </a:pPr>
            <a:r>
              <a:rPr lang="en-US" altLang="en-US" sz="1200" dirty="0" smtClean="0">
                <a:solidFill>
                  <a:srgbClr val="595959"/>
                </a:solidFill>
              </a:rPr>
              <a:t>TRAINING SPECIFIC TO AUDIENCE.</a:t>
            </a:r>
          </a:p>
          <a:p>
            <a:pPr eaLnBrk="1" hangingPunct="1">
              <a:lnSpc>
                <a:spcPct val="110000"/>
              </a:lnSpc>
              <a:spcBef>
                <a:spcPct val="0"/>
              </a:spcBef>
              <a:buFontTx/>
              <a:buAutoNum type="arabicPeriod"/>
              <a:defRPr/>
            </a:pPr>
            <a:r>
              <a:rPr lang="en-US" altLang="en-US" sz="1200" dirty="0" smtClean="0">
                <a:solidFill>
                  <a:srgbClr val="595959"/>
                </a:solidFill>
              </a:rPr>
              <a:t>5 LEADING KPI’S MEASURE EFFECTIVENESS</a:t>
            </a:r>
          </a:p>
          <a:p>
            <a:pPr eaLnBrk="1" hangingPunct="1">
              <a:spcBef>
                <a:spcPct val="0"/>
              </a:spcBef>
              <a:defRPr/>
            </a:pPr>
            <a:endParaRPr lang="en-US" altLang="en-US" sz="1200" dirty="0" smtClean="0"/>
          </a:p>
          <a:p>
            <a:pPr eaLnBrk="1" hangingPunct="1">
              <a:spcBef>
                <a:spcPct val="0"/>
              </a:spcBef>
              <a:defRPr/>
            </a:pPr>
            <a:r>
              <a:rPr lang="en-US" altLang="en-US" sz="1200" b="1" dirty="0" smtClean="0"/>
              <a:t>Ihtimam Pilot</a:t>
            </a:r>
          </a:p>
          <a:p>
            <a:pPr eaLnBrk="1" hangingPunct="1">
              <a:spcBef>
                <a:spcPct val="0"/>
              </a:spcBef>
              <a:defRPr/>
            </a:pPr>
            <a:r>
              <a:rPr lang="en-US" altLang="en-US" sz="1200" dirty="0" smtClean="0"/>
              <a:t>Ihtimam has already been piloted in (Rig97/95, Hoist 103/105, Carillion Nimr and Marmul ) and has proven to be very successful. People appreciated its simplicity, its improvement in communication and the fact that it was not focused on an individual but on the root causes, and more importantly that actions were getting closed out and monitored. </a:t>
            </a:r>
          </a:p>
          <a:p>
            <a:pPr eaLnBrk="1" hangingPunct="1">
              <a:spcBef>
                <a:spcPct val="0"/>
              </a:spcBef>
              <a:defRPr/>
            </a:pPr>
            <a:endParaRPr lang="en-US" altLang="en-US" sz="1200" dirty="0" smtClean="0"/>
          </a:p>
          <a:p>
            <a:pPr eaLnBrk="1" hangingPunct="1">
              <a:spcBef>
                <a:spcPct val="0"/>
              </a:spcBef>
              <a:defRPr/>
            </a:pPr>
            <a:r>
              <a:rPr lang="en-US" altLang="en-US" sz="1200" dirty="0" smtClean="0"/>
              <a:t>As Ihtimam is a product that has been created jointly between PDO and Contractors, PDO BBS team is always open to hearing your suggestions to help it work for you. So keep that in mind throughout the training and you can let me know if you would like to share something at any time. </a:t>
            </a:r>
          </a:p>
          <a:p>
            <a:pPr eaLnBrk="1" hangingPunct="1">
              <a:spcBef>
                <a:spcPct val="0"/>
              </a:spcBef>
              <a:defRPr/>
            </a:pPr>
            <a:endParaRPr lang="en-US" altLang="en-US" sz="1200" dirty="0" smtClean="0"/>
          </a:p>
          <a:p>
            <a:pPr eaLnBrk="1" hangingPunct="1">
              <a:spcBef>
                <a:spcPct val="0"/>
              </a:spcBef>
              <a:defRPr/>
            </a:pPr>
            <a:endParaRPr lang="en-US" altLang="en-US" sz="1200" dirty="0" smtClean="0"/>
          </a:p>
          <a:p>
            <a:pPr eaLnBrk="1" hangingPunct="1">
              <a:spcBef>
                <a:spcPct val="0"/>
              </a:spcBef>
              <a:defRPr/>
            </a:pPr>
            <a:endParaRPr lang="en-US" altLang="en-US" sz="1200" dirty="0" smtClean="0"/>
          </a:p>
          <a:p>
            <a:endParaRPr lang="en-US" dirty="0"/>
          </a:p>
        </p:txBody>
      </p:sp>
      <p:sp>
        <p:nvSpPr>
          <p:cNvPr id="4" name="Slide Number Placeholder 3"/>
          <p:cNvSpPr>
            <a:spLocks noGrp="1"/>
          </p:cNvSpPr>
          <p:nvPr>
            <p:ph type="sldNum" sz="quarter" idx="10"/>
          </p:nvPr>
        </p:nvSpPr>
        <p:spPr/>
        <p:txBody>
          <a:bodyPr/>
          <a:lstStyle/>
          <a:p>
            <a:fld id="{C6EA944C-B927-45F7-8F03-9F3F7DEC9A57}" type="slidenum">
              <a:rPr lang="en-US" smtClean="0"/>
              <a:t>2</a:t>
            </a:fld>
            <a:endParaRPr lang="en-US"/>
          </a:p>
        </p:txBody>
      </p:sp>
    </p:spTree>
    <p:extLst>
      <p:ext uri="{BB962C8B-B14F-4D97-AF65-F5344CB8AC3E}">
        <p14:creationId xmlns:p14="http://schemas.microsoft.com/office/powerpoint/2010/main" val="341102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7013" indent="-227013" defTabSz="912813" eaLnBrk="1" hangingPunct="1">
              <a:spcBef>
                <a:spcPct val="0"/>
              </a:spcBef>
              <a:buFont typeface="Calibri" panose="020F0502020204030204" pitchFamily="34" charset="0"/>
              <a:buAutoNum type="arabicPeriod"/>
            </a:pPr>
            <a:r>
              <a:rPr lang="en-US" altLang="en-US" dirty="0" smtClean="0"/>
              <a:t>An observation process, which is basically the observation cycle (Observe, Feedback, Document, Close Actions, Analyze). It is our means to understand why people do what they do and try to eliminate root causes.</a:t>
            </a:r>
          </a:p>
          <a:p>
            <a:pPr marL="227013" indent="-227013" defTabSz="912813" eaLnBrk="1" hangingPunct="1">
              <a:spcBef>
                <a:spcPct val="0"/>
              </a:spcBef>
              <a:buFont typeface="Calibri" panose="020F0502020204030204" pitchFamily="34" charset="0"/>
              <a:buAutoNum type="arabicPeriod"/>
            </a:pPr>
            <a:r>
              <a:rPr lang="en-US" altLang="en-US" dirty="0" smtClean="0"/>
              <a:t>The way we do things around here….do we mean what we say? Do we walk the talk? Is safety really a priority or something we must do? do we own safety? Do we set standards above the minimum requirements? Do employees believe what we tell them?</a:t>
            </a:r>
          </a:p>
          <a:p>
            <a:pPr marL="227013" indent="-227013" defTabSz="912813" eaLnBrk="1" hangingPunct="1">
              <a:spcBef>
                <a:spcPct val="0"/>
              </a:spcBef>
              <a:buFont typeface="Calibri" panose="020F0502020204030204" pitchFamily="34" charset="0"/>
              <a:buAutoNum type="arabicPeriod"/>
            </a:pPr>
            <a:r>
              <a:rPr lang="en-US" altLang="en-US" dirty="0" smtClean="0"/>
              <a:t>The database gives us the ability to upload and store data for analysis, if we analyze the right things we will be able to determine our gaps, concerning behaviors, and our overall performance. It is also an essential piece to our continuous improvement. </a:t>
            </a:r>
          </a:p>
          <a:p>
            <a:endParaRPr lang="en-US" dirty="0"/>
          </a:p>
        </p:txBody>
      </p:sp>
      <p:sp>
        <p:nvSpPr>
          <p:cNvPr id="4" name="Slide Number Placeholder 3"/>
          <p:cNvSpPr>
            <a:spLocks noGrp="1"/>
          </p:cNvSpPr>
          <p:nvPr>
            <p:ph type="sldNum" sz="quarter" idx="10"/>
          </p:nvPr>
        </p:nvSpPr>
        <p:spPr/>
        <p:txBody>
          <a:bodyPr/>
          <a:lstStyle/>
          <a:p>
            <a:fld id="{C6EA944C-B927-45F7-8F03-9F3F7DEC9A57}" type="slidenum">
              <a:rPr lang="en-US" smtClean="0"/>
              <a:t>3</a:t>
            </a:fld>
            <a:endParaRPr lang="en-US"/>
          </a:p>
        </p:txBody>
      </p:sp>
    </p:spTree>
    <p:extLst>
      <p:ext uri="{BB962C8B-B14F-4D97-AF65-F5344CB8AC3E}">
        <p14:creationId xmlns:p14="http://schemas.microsoft.com/office/powerpoint/2010/main" val="3652650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7013" indent="-227013" defTabSz="912813" eaLnBrk="1" hangingPunct="1">
              <a:spcBef>
                <a:spcPct val="0"/>
              </a:spcBef>
              <a:buFont typeface="Calibri" panose="020F0502020204030204" pitchFamily="34" charset="0"/>
              <a:buAutoNum type="arabicPeriod"/>
            </a:pPr>
            <a:r>
              <a:rPr lang="en-US" altLang="en-US" dirty="0" smtClean="0"/>
              <a:t>Many people think BBS is only about observation and cards, this is far from what BBS actually is. BBS should be viewed from a wider angle, to benefit the entire organization. Not just one individual who probably behaved the way he did for a reason. BBS is progressed to focus more on management systems and the working interface instead of the individual. </a:t>
            </a:r>
          </a:p>
          <a:p>
            <a:pPr marL="227013" indent="-227013" defTabSz="912813" eaLnBrk="1" hangingPunct="1">
              <a:spcBef>
                <a:spcPct val="0"/>
              </a:spcBef>
              <a:buFont typeface="Calibri" panose="020F0502020204030204" pitchFamily="34" charset="0"/>
              <a:buAutoNum type="arabicPeriod"/>
            </a:pPr>
            <a:r>
              <a:rPr lang="en-US" altLang="en-US" dirty="0" smtClean="0"/>
              <a:t>As mentioned in the previous slide, BBS is about how we do things around here, and that means everyone in the organization, safety effects as all.</a:t>
            </a:r>
          </a:p>
          <a:p>
            <a:pPr marL="227013" indent="-227013" defTabSz="912813" eaLnBrk="1" hangingPunct="1">
              <a:spcBef>
                <a:spcPct val="0"/>
              </a:spcBef>
              <a:buFont typeface="Calibri" panose="020F0502020204030204" pitchFamily="34" charset="0"/>
              <a:buAutoNum type="arabicPeriod"/>
            </a:pPr>
            <a:r>
              <a:rPr lang="en-US" altLang="en-US" dirty="0" smtClean="0"/>
              <a:t>Incident rates should not define a BBS system, BBS is focused on people and understanding why they do the things that they do, many additional components can contribute to an incident regardless whether people are trained in BBS or not. </a:t>
            </a:r>
          </a:p>
          <a:p>
            <a:pPr marL="227013" indent="-227013" defTabSz="912813" eaLnBrk="1" hangingPunct="1">
              <a:spcBef>
                <a:spcPct val="0"/>
              </a:spcBef>
              <a:buFont typeface="Calibri" panose="020F0502020204030204" pitchFamily="34" charset="0"/>
              <a:buAutoNum type="arabicPeriod"/>
            </a:pPr>
            <a:r>
              <a:rPr lang="en-US" altLang="en-US" dirty="0" smtClean="0"/>
              <a:t>Just as the previous point, BBS will not stop incidents from occurring if other factors are not well controlled. We cannot have employees in an unsafe environment working with unsafe equipment and expect them not to have an incident because you have a BBS system in place. </a:t>
            </a:r>
          </a:p>
          <a:p>
            <a:pPr marL="227013" indent="-227013" defTabSz="912813" eaLnBrk="1" hangingPunct="1">
              <a:spcBef>
                <a:spcPct val="0"/>
              </a:spcBef>
              <a:buFont typeface="Calibri" panose="020F0502020204030204" pitchFamily="34" charset="0"/>
              <a:buAutoNum type="arabicPeriod"/>
            </a:pPr>
            <a:r>
              <a:rPr lang="en-US" altLang="en-US" dirty="0" smtClean="0"/>
              <a:t>BBS is a no blame process, workers do not intend to harm themselves, blaming the worker or manipulating someone who raises an observation against you will not help you, the individual or the organization in reducing incidents. </a:t>
            </a:r>
          </a:p>
          <a:p>
            <a:pPr marL="227013" indent="-227013" defTabSz="912813" eaLnBrk="1" hangingPunct="1">
              <a:spcBef>
                <a:spcPct val="0"/>
              </a:spcBef>
              <a:buFont typeface="Calibri" panose="020F0502020204030204" pitchFamily="34" charset="0"/>
              <a:buAutoNum type="arabicPeriod"/>
            </a:pPr>
            <a:r>
              <a:rPr lang="en-US" altLang="en-US" dirty="0" smtClean="0"/>
              <a:t>BBS involves everyone, from top management, mid management and the front line workers, without one, the company would not cease to stand, and therefore everyone needs to be onboard in the pro-active effort to reaching sustainable excellence. Involving stakeholders is key in anything you do, and 90% of the time the stakeholders are your frontline workers. </a:t>
            </a:r>
          </a:p>
          <a:p>
            <a:endParaRPr lang="en-US" dirty="0"/>
          </a:p>
        </p:txBody>
      </p:sp>
      <p:sp>
        <p:nvSpPr>
          <p:cNvPr id="4" name="Slide Number Placeholder 3"/>
          <p:cNvSpPr>
            <a:spLocks noGrp="1"/>
          </p:cNvSpPr>
          <p:nvPr>
            <p:ph type="sldNum" sz="quarter" idx="10"/>
          </p:nvPr>
        </p:nvSpPr>
        <p:spPr/>
        <p:txBody>
          <a:bodyPr/>
          <a:lstStyle/>
          <a:p>
            <a:fld id="{C6EA944C-B927-45F7-8F03-9F3F7DEC9A57}" type="slidenum">
              <a:rPr lang="en-US" smtClean="0"/>
              <a:t>5</a:t>
            </a:fld>
            <a:endParaRPr lang="en-US"/>
          </a:p>
        </p:txBody>
      </p:sp>
    </p:spTree>
    <p:extLst>
      <p:ext uri="{BB962C8B-B14F-4D97-AF65-F5344CB8AC3E}">
        <p14:creationId xmlns:p14="http://schemas.microsoft.com/office/powerpoint/2010/main" val="3391665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7013" indent="-227013" defTabSz="912813" eaLnBrk="1" hangingPunct="1">
              <a:spcBef>
                <a:spcPct val="0"/>
              </a:spcBef>
              <a:buFont typeface="Calibri" panose="020F0502020204030204" pitchFamily="34" charset="0"/>
              <a:buAutoNum type="arabicPeriod"/>
            </a:pPr>
            <a:r>
              <a:rPr lang="en-US" altLang="en-US" dirty="0" smtClean="0"/>
              <a:t>The development of Ihtimam was a 3 year journey. It began in Aug of 2015 when steer from PDO directors steering committee gave direction to develop a in house behavior based system for PDO and its contractors. As there was many frustrations with previous systems that did not work.</a:t>
            </a:r>
          </a:p>
          <a:p>
            <a:pPr marL="227013" indent="-227013" defTabSz="912813" eaLnBrk="1" hangingPunct="1">
              <a:spcBef>
                <a:spcPct val="0"/>
              </a:spcBef>
              <a:buFont typeface="Calibri" panose="020F0502020204030204" pitchFamily="34" charset="0"/>
              <a:buAutoNum type="arabicPeriod"/>
            </a:pPr>
            <a:r>
              <a:rPr lang="en-US" altLang="en-US" dirty="0" smtClean="0"/>
              <a:t>The Behavioral safety team began to assess previously used BBS systems within PDO as well as: deep dive reports, safety culture reports, visits to site, engagements with contractors, and review of several BBS case studies and best practices.</a:t>
            </a:r>
          </a:p>
          <a:p>
            <a:pPr marL="227013" indent="-227013" defTabSz="912813" eaLnBrk="1" hangingPunct="1">
              <a:spcBef>
                <a:spcPct val="0"/>
              </a:spcBef>
              <a:buFont typeface="Calibri" panose="020F0502020204030204" pitchFamily="34" charset="0"/>
              <a:buAutoNum type="arabicPeriod"/>
            </a:pPr>
            <a:r>
              <a:rPr lang="en-US" altLang="en-US" dirty="0" smtClean="0"/>
              <a:t>A blue print was then presented in March 2016 and was endorsed by the PDO directors steering committee. </a:t>
            </a:r>
          </a:p>
          <a:p>
            <a:pPr marL="227013" indent="-227013" defTabSz="912813" eaLnBrk="1" hangingPunct="1">
              <a:spcBef>
                <a:spcPct val="0"/>
              </a:spcBef>
              <a:buFont typeface="Calibri" panose="020F0502020204030204" pitchFamily="34" charset="0"/>
              <a:buAutoNum type="arabicPeriod"/>
            </a:pPr>
            <a:r>
              <a:rPr lang="en-US" altLang="en-US" dirty="0" smtClean="0"/>
              <a:t>In January of 2017 the PDO BBS team along with 3 other contractors launched a pilot in 6 locations at site for 8 months.</a:t>
            </a:r>
          </a:p>
          <a:p>
            <a:pPr marL="227013" indent="-227013" defTabSz="912813" eaLnBrk="1" hangingPunct="1">
              <a:spcBef>
                <a:spcPct val="0"/>
              </a:spcBef>
              <a:buFont typeface="Calibri" panose="020F0502020204030204" pitchFamily="34" charset="0"/>
              <a:buAutoNum type="arabicPeriod"/>
            </a:pPr>
            <a:r>
              <a:rPr lang="en-US" altLang="en-US" dirty="0" smtClean="0"/>
              <a:t>At the end of the 8</a:t>
            </a:r>
            <a:r>
              <a:rPr lang="en-US" altLang="en-US" baseline="30000" dirty="0" smtClean="0"/>
              <a:t>th</a:t>
            </a:r>
            <a:r>
              <a:rPr lang="en-US" altLang="en-US" dirty="0" smtClean="0"/>
              <a:t> month a sustainability review was conducted that proved the success of the system and endorsement was given  to start rolling it out across the organization.</a:t>
            </a:r>
          </a:p>
          <a:p>
            <a:endParaRPr lang="en-US" dirty="0"/>
          </a:p>
        </p:txBody>
      </p:sp>
      <p:sp>
        <p:nvSpPr>
          <p:cNvPr id="4" name="Slide Number Placeholder 3"/>
          <p:cNvSpPr>
            <a:spLocks noGrp="1"/>
          </p:cNvSpPr>
          <p:nvPr>
            <p:ph type="sldNum" sz="quarter" idx="10"/>
          </p:nvPr>
        </p:nvSpPr>
        <p:spPr/>
        <p:txBody>
          <a:bodyPr/>
          <a:lstStyle/>
          <a:p>
            <a:fld id="{C6EA944C-B927-45F7-8F03-9F3F7DEC9A57}" type="slidenum">
              <a:rPr lang="en-US" smtClean="0"/>
              <a:t>6</a:t>
            </a:fld>
            <a:endParaRPr lang="en-US"/>
          </a:p>
        </p:txBody>
      </p:sp>
    </p:spTree>
    <p:extLst>
      <p:ext uri="{BB962C8B-B14F-4D97-AF65-F5344CB8AC3E}">
        <p14:creationId xmlns:p14="http://schemas.microsoft.com/office/powerpoint/2010/main" val="1015368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7013" indent="-227013" defTabSz="912813" rtl="0" eaLnBrk="1" hangingPunct="1">
              <a:spcBef>
                <a:spcPct val="0"/>
              </a:spcBef>
              <a:buFont typeface="Calibri" panose="020F0502020204030204" pitchFamily="34" charset="0"/>
              <a:buAutoNum type="arabicPeriod"/>
            </a:pPr>
            <a:r>
              <a:rPr lang="en-US" altLang="en-US" dirty="0" smtClean="0"/>
              <a:t>Now that we covered the ABC analysis and have an understanding for behaviors we will move onto the foundations of Ihtimam. </a:t>
            </a:r>
          </a:p>
          <a:p>
            <a:pPr marL="227013" indent="-227013" defTabSz="912813" rtl="0" eaLnBrk="1" hangingPunct="1">
              <a:spcBef>
                <a:spcPct val="0"/>
              </a:spcBef>
              <a:buFont typeface="Calibri" panose="020F0502020204030204" pitchFamily="34" charset="0"/>
              <a:buAutoNum type="arabicPeriod"/>
            </a:pPr>
            <a:endParaRPr lang="en-US" altLang="en-US" dirty="0" smtClean="0"/>
          </a:p>
          <a:p>
            <a:pPr rtl="0" eaLnBrk="1" hangingPunct="1">
              <a:lnSpc>
                <a:spcPct val="100000"/>
              </a:lnSpc>
              <a:spcBef>
                <a:spcPct val="0"/>
              </a:spcBef>
              <a:buSzTx/>
              <a:buNone/>
            </a:pPr>
            <a:r>
              <a:rPr lang="en-US" altLang="en-US" sz="2700" dirty="0" smtClean="0">
                <a:solidFill>
                  <a:srgbClr val="4C4B4E"/>
                </a:solidFill>
                <a:latin typeface="Arial" panose="020B0604020202020204" pitchFamily="34" charset="0"/>
              </a:rPr>
              <a:t>The IHTIMAM observation cycle consists of 6 main steps. </a:t>
            </a:r>
            <a:endParaRPr lang="en-US" altLang="en-US" sz="2700" b="1" dirty="0" smtClean="0">
              <a:solidFill>
                <a:srgbClr val="F7921E"/>
              </a:solidFill>
              <a:latin typeface="Arial" panose="020B0604020202020204" pitchFamily="34" charset="0"/>
            </a:endParaRPr>
          </a:p>
          <a:p>
            <a:pPr lvl="1" rtl="0" eaLnBrk="1" hangingPunct="1">
              <a:lnSpc>
                <a:spcPct val="100000"/>
              </a:lnSpc>
              <a:spcBef>
                <a:spcPct val="0"/>
              </a:spcBef>
              <a:buSzTx/>
              <a:buFontTx/>
              <a:buNone/>
            </a:pPr>
            <a:r>
              <a:rPr lang="en-US" altLang="en-US" dirty="0" smtClean="0">
                <a:solidFill>
                  <a:srgbClr val="4C4B4E"/>
                </a:solidFill>
                <a:latin typeface="Arial" panose="020B0604020202020204" pitchFamily="34" charset="0"/>
              </a:rPr>
              <a:t>1 – Observation </a:t>
            </a:r>
          </a:p>
          <a:p>
            <a:pPr lvl="1" rtl="0" eaLnBrk="1" hangingPunct="1">
              <a:lnSpc>
                <a:spcPct val="100000"/>
              </a:lnSpc>
              <a:spcBef>
                <a:spcPct val="0"/>
              </a:spcBef>
              <a:buSzTx/>
              <a:buFontTx/>
              <a:buNone/>
            </a:pPr>
            <a:r>
              <a:rPr lang="en-US" altLang="en-US" dirty="0" smtClean="0">
                <a:solidFill>
                  <a:srgbClr val="4C4B4E"/>
                </a:solidFill>
                <a:latin typeface="Arial" panose="020B0604020202020204" pitchFamily="34" charset="0"/>
              </a:rPr>
              <a:t>2 – Giving feedback</a:t>
            </a:r>
          </a:p>
          <a:p>
            <a:pPr lvl="1" rtl="0" eaLnBrk="1" hangingPunct="1">
              <a:lnSpc>
                <a:spcPct val="100000"/>
              </a:lnSpc>
              <a:spcBef>
                <a:spcPct val="0"/>
              </a:spcBef>
              <a:buSzTx/>
              <a:buFontTx/>
              <a:buNone/>
            </a:pPr>
            <a:r>
              <a:rPr lang="en-US" altLang="en-US" dirty="0" smtClean="0">
                <a:solidFill>
                  <a:srgbClr val="4C4B4E"/>
                </a:solidFill>
                <a:latin typeface="Arial" panose="020B0604020202020204" pitchFamily="34" charset="0"/>
              </a:rPr>
              <a:t>3 – Data capture</a:t>
            </a:r>
          </a:p>
          <a:p>
            <a:pPr marL="457200" marR="0" lvl="1" indent="0" algn="l" defTabSz="914400" rtl="0" eaLnBrk="1" fontAlgn="base" latinLnBrk="0" hangingPunct="1">
              <a:lnSpc>
                <a:spcPct val="100000"/>
              </a:lnSpc>
              <a:spcBef>
                <a:spcPct val="0"/>
              </a:spcBef>
              <a:spcAft>
                <a:spcPct val="0"/>
              </a:spcAft>
              <a:buClrTx/>
              <a:buSzTx/>
              <a:buFontTx/>
              <a:buNone/>
              <a:tabLst/>
              <a:defRPr/>
            </a:pPr>
            <a:r>
              <a:rPr lang="en-US" altLang="en-US" dirty="0" smtClean="0">
                <a:solidFill>
                  <a:srgbClr val="4C4B4E"/>
                </a:solidFill>
                <a:latin typeface="Arial" panose="020B0604020202020204" pitchFamily="34" charset="0"/>
              </a:rPr>
              <a:t>4 – Closing out actions </a:t>
            </a:r>
          </a:p>
          <a:p>
            <a:pPr marL="457200" marR="0" lvl="1" indent="0" algn="l" defTabSz="914400" rtl="0" eaLnBrk="1" fontAlgn="base" latinLnBrk="0" hangingPunct="1">
              <a:lnSpc>
                <a:spcPct val="100000"/>
              </a:lnSpc>
              <a:spcBef>
                <a:spcPct val="0"/>
              </a:spcBef>
              <a:spcAft>
                <a:spcPct val="0"/>
              </a:spcAft>
              <a:buClrTx/>
              <a:buSzTx/>
              <a:buFontTx/>
              <a:buNone/>
              <a:tabLst/>
              <a:defRPr/>
            </a:pPr>
            <a:r>
              <a:rPr lang="en-US" altLang="en-US" dirty="0" smtClean="0">
                <a:solidFill>
                  <a:srgbClr val="4C4B4E"/>
                </a:solidFill>
                <a:latin typeface="Arial" panose="020B0604020202020204" pitchFamily="34" charset="0"/>
              </a:rPr>
              <a:t>5</a:t>
            </a:r>
            <a:r>
              <a:rPr lang="en-US" altLang="en-US" baseline="0" dirty="0" smtClean="0">
                <a:solidFill>
                  <a:srgbClr val="4C4B4E"/>
                </a:solidFill>
                <a:latin typeface="Arial" panose="020B0604020202020204" pitchFamily="34" charset="0"/>
              </a:rPr>
              <a:t> </a:t>
            </a:r>
            <a:r>
              <a:rPr lang="en-US" altLang="en-US" dirty="0" smtClean="0">
                <a:solidFill>
                  <a:srgbClr val="4C4B4E"/>
                </a:solidFill>
                <a:latin typeface="Arial" panose="020B0604020202020204" pitchFamily="34" charset="0"/>
              </a:rPr>
              <a:t>– Analysis of data</a:t>
            </a:r>
          </a:p>
          <a:p>
            <a:pPr marL="457200" marR="0" lvl="1" indent="0" algn="l" defTabSz="914400" rtl="0" eaLnBrk="1" fontAlgn="base" latinLnBrk="0" hangingPunct="1">
              <a:lnSpc>
                <a:spcPct val="100000"/>
              </a:lnSpc>
              <a:spcBef>
                <a:spcPct val="0"/>
              </a:spcBef>
              <a:spcAft>
                <a:spcPct val="0"/>
              </a:spcAft>
              <a:buClrTx/>
              <a:buSzTx/>
              <a:buFontTx/>
              <a:buNone/>
              <a:tabLst/>
              <a:defRPr/>
            </a:pPr>
            <a:r>
              <a:rPr lang="en-US" altLang="en-US" dirty="0" smtClean="0">
                <a:solidFill>
                  <a:srgbClr val="4C4B4E"/>
                </a:solidFill>
                <a:latin typeface="Arial" panose="020B0604020202020204" pitchFamily="34" charset="0"/>
              </a:rPr>
              <a:t>6-</a:t>
            </a:r>
            <a:r>
              <a:rPr lang="en-US" altLang="en-US" baseline="0" dirty="0" smtClean="0">
                <a:solidFill>
                  <a:srgbClr val="4C4B4E"/>
                </a:solidFill>
                <a:latin typeface="Arial" panose="020B0604020202020204" pitchFamily="34" charset="0"/>
              </a:rPr>
              <a:t> </a:t>
            </a:r>
            <a:r>
              <a:rPr lang="en-AU" sz="1200" kern="1200" dirty="0" smtClean="0">
                <a:solidFill>
                  <a:srgbClr val="4C4B4E"/>
                </a:solidFill>
                <a:latin typeface="Arial" panose="020B0604020202020204" pitchFamily="34" charset="0"/>
                <a:ea typeface="+mn-ea"/>
                <a:cs typeface="+mn-cs"/>
              </a:rPr>
              <a:t>Continuously Improve</a:t>
            </a:r>
          </a:p>
          <a:p>
            <a:pPr marL="457200" marR="0" lvl="1" indent="0" algn="l" defTabSz="914400" rtl="0" eaLnBrk="1" fontAlgn="base" latinLnBrk="0" hangingPunct="1">
              <a:lnSpc>
                <a:spcPct val="100000"/>
              </a:lnSpc>
              <a:spcBef>
                <a:spcPct val="0"/>
              </a:spcBef>
              <a:spcAft>
                <a:spcPct val="0"/>
              </a:spcAft>
              <a:buClrTx/>
              <a:buSzTx/>
              <a:buFontTx/>
              <a:buNone/>
              <a:tabLst/>
              <a:defRPr/>
            </a:pPr>
            <a:endParaRPr lang="en-US" altLang="en-US" dirty="0" smtClean="0">
              <a:solidFill>
                <a:srgbClr val="4C4B4E"/>
              </a:solidFill>
              <a:latin typeface="Arial" panose="020B0604020202020204" pitchFamily="34" charset="0"/>
            </a:endParaRPr>
          </a:p>
          <a:p>
            <a:pPr lvl="1" rtl="0" eaLnBrk="1" hangingPunct="1">
              <a:lnSpc>
                <a:spcPct val="100000"/>
              </a:lnSpc>
              <a:spcBef>
                <a:spcPct val="0"/>
              </a:spcBef>
              <a:buSzTx/>
              <a:buFontTx/>
              <a:buNone/>
            </a:pP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C6EA944C-B927-45F7-8F03-9F3F7DEC9A57}" type="slidenum">
              <a:rPr lang="en-US" smtClean="0"/>
              <a:t>7</a:t>
            </a:fld>
            <a:endParaRPr lang="en-US"/>
          </a:p>
        </p:txBody>
      </p:sp>
    </p:spTree>
    <p:extLst>
      <p:ext uri="{BB962C8B-B14F-4D97-AF65-F5344CB8AC3E}">
        <p14:creationId xmlns:p14="http://schemas.microsoft.com/office/powerpoint/2010/main" val="1732435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7013" indent="-227013" defTabSz="912813" eaLnBrk="1" hangingPunct="1">
              <a:spcBef>
                <a:spcPct val="0"/>
              </a:spcBef>
              <a:buFont typeface="Calibri" panose="020F0502020204030204" pitchFamily="34" charset="0"/>
              <a:buAutoNum type="arabicPeriod"/>
            </a:pPr>
            <a:r>
              <a:rPr lang="en-US" altLang="en-US" dirty="0" smtClean="0"/>
              <a:t>Explain the elements of the card </a:t>
            </a:r>
          </a:p>
          <a:p>
            <a:pPr marL="227013" indent="-227013" defTabSz="912813" eaLnBrk="1" hangingPunct="1">
              <a:spcBef>
                <a:spcPct val="0"/>
              </a:spcBef>
              <a:buFont typeface="Calibri" panose="020F0502020204030204" pitchFamily="34" charset="0"/>
              <a:buAutoNum type="arabicPeriod"/>
            </a:pPr>
            <a:r>
              <a:rPr lang="en-US" altLang="en-US" dirty="0" smtClean="0"/>
              <a:t>Explain the ways to document the observation cards ( Phone , PC , Hard copy )</a:t>
            </a:r>
          </a:p>
          <a:p>
            <a:pPr marL="227013" indent="-227013" defTabSz="912813" eaLnBrk="1" hangingPunct="1">
              <a:spcBef>
                <a:spcPct val="0"/>
              </a:spcBef>
              <a:buFont typeface="Calibri" panose="020F0502020204030204" pitchFamily="34" charset="0"/>
              <a:buAutoNum type="arabicPeriod"/>
            </a:pP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C6EA944C-B927-45F7-8F03-9F3F7DEC9A57}" type="slidenum">
              <a:rPr lang="en-US" smtClean="0"/>
              <a:t>9</a:t>
            </a:fld>
            <a:endParaRPr lang="en-US"/>
          </a:p>
        </p:txBody>
      </p:sp>
    </p:spTree>
    <p:extLst>
      <p:ext uri="{BB962C8B-B14F-4D97-AF65-F5344CB8AC3E}">
        <p14:creationId xmlns:p14="http://schemas.microsoft.com/office/powerpoint/2010/main" val="182722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7013" indent="-227013" defTabSz="912813" eaLnBrk="1" hangingPunct="1">
              <a:spcBef>
                <a:spcPct val="0"/>
              </a:spcBef>
              <a:buFont typeface="Calibri" panose="020F0502020204030204" pitchFamily="34" charset="0"/>
              <a:buAutoNum type="arabicPeriod"/>
            </a:pPr>
            <a:r>
              <a:rPr lang="en-US" altLang="en-US" dirty="0" smtClean="0"/>
              <a:t>Please conduct a role play to make this part clear to your audience</a:t>
            </a:r>
          </a:p>
          <a:p>
            <a:pPr marL="227013" indent="-227013" defTabSz="912813" eaLnBrk="1" hangingPunct="1">
              <a:spcBef>
                <a:spcPct val="0"/>
              </a:spcBef>
              <a:buFont typeface="Calibri" panose="020F0502020204030204" pitchFamily="34" charset="0"/>
              <a:buAutoNum type="arabicPeriod"/>
            </a:pPr>
            <a:r>
              <a:rPr lang="en-US" altLang="en-US" dirty="0" smtClean="0"/>
              <a:t>Choose the scenario based on the type of activities you have to pass a clear information on the way to intervene and approach people .</a:t>
            </a:r>
          </a:p>
          <a:p>
            <a:endParaRPr lang="en-US" dirty="0"/>
          </a:p>
        </p:txBody>
      </p:sp>
      <p:sp>
        <p:nvSpPr>
          <p:cNvPr id="4" name="Slide Number Placeholder 3"/>
          <p:cNvSpPr>
            <a:spLocks noGrp="1"/>
          </p:cNvSpPr>
          <p:nvPr>
            <p:ph type="sldNum" sz="quarter" idx="10"/>
          </p:nvPr>
        </p:nvSpPr>
        <p:spPr/>
        <p:txBody>
          <a:bodyPr/>
          <a:lstStyle/>
          <a:p>
            <a:fld id="{C6EA944C-B927-45F7-8F03-9F3F7DEC9A57}" type="slidenum">
              <a:rPr lang="en-US" smtClean="0"/>
              <a:t>10</a:t>
            </a:fld>
            <a:endParaRPr lang="en-US"/>
          </a:p>
        </p:txBody>
      </p:sp>
    </p:spTree>
    <p:extLst>
      <p:ext uri="{BB962C8B-B14F-4D97-AF65-F5344CB8AC3E}">
        <p14:creationId xmlns:p14="http://schemas.microsoft.com/office/powerpoint/2010/main" val="3424079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F6AEF2-20D4-7547-BF78-1F3F36FB60DC}"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F64E4-CF39-E842-A871-400C57C21E39}" type="slidenum">
              <a:rPr lang="en-US" smtClean="0"/>
              <a:pPr/>
              <a:t>‹#›</a:t>
            </a:fld>
            <a:endParaRPr lang="en-US"/>
          </a:p>
        </p:txBody>
      </p:sp>
    </p:spTree>
    <p:extLst>
      <p:ext uri="{BB962C8B-B14F-4D97-AF65-F5344CB8AC3E}">
        <p14:creationId xmlns:p14="http://schemas.microsoft.com/office/powerpoint/2010/main" val="4103834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F6AEF2-20D4-7547-BF78-1F3F36FB60DC}"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F64E4-CF39-E842-A871-400C57C21E39}" type="slidenum">
              <a:rPr lang="en-US" smtClean="0"/>
              <a:pPr/>
              <a:t>‹#›</a:t>
            </a:fld>
            <a:endParaRPr lang="en-US"/>
          </a:p>
        </p:txBody>
      </p:sp>
    </p:spTree>
    <p:extLst>
      <p:ext uri="{BB962C8B-B14F-4D97-AF65-F5344CB8AC3E}">
        <p14:creationId xmlns:p14="http://schemas.microsoft.com/office/powerpoint/2010/main" val="3873850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F6AEF2-20D4-7547-BF78-1F3F36FB60DC}"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F64E4-CF39-E842-A871-400C57C21E39}" type="slidenum">
              <a:rPr lang="en-US" smtClean="0"/>
              <a:pPr/>
              <a:t>‹#›</a:t>
            </a:fld>
            <a:endParaRPr lang="en-US"/>
          </a:p>
        </p:txBody>
      </p:sp>
    </p:spTree>
    <p:extLst>
      <p:ext uri="{BB962C8B-B14F-4D97-AF65-F5344CB8AC3E}">
        <p14:creationId xmlns:p14="http://schemas.microsoft.com/office/powerpoint/2010/main" val="3504921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ortfolio-7">
    <p:spTree>
      <p:nvGrpSpPr>
        <p:cNvPr id="1" name=""/>
        <p:cNvGrpSpPr/>
        <p:nvPr/>
      </p:nvGrpSpPr>
      <p:grpSpPr>
        <a:xfrm>
          <a:off x="0" y="0"/>
          <a:ext cx="0" cy="0"/>
          <a:chOff x="0" y="0"/>
          <a:chExt cx="0" cy="0"/>
        </a:xfrm>
      </p:grpSpPr>
      <p:sp>
        <p:nvSpPr>
          <p:cNvPr id="17" name="Picture Placeholder 12"/>
          <p:cNvSpPr>
            <a:spLocks noGrp="1" noChangeAspect="1"/>
          </p:cNvSpPr>
          <p:nvPr>
            <p:ph type="pic" sz="quarter" idx="14"/>
          </p:nvPr>
        </p:nvSpPr>
        <p:spPr>
          <a:xfrm>
            <a:off x="837773" y="2440695"/>
            <a:ext cx="4064678" cy="3824637"/>
          </a:xfrm>
        </p:spPr>
        <p:txBody>
          <a:bodyPr>
            <a:normAutofit/>
          </a:bodyPr>
          <a:lstStyle>
            <a:lvl1pPr>
              <a:defRPr sz="1400"/>
            </a:lvl1pPr>
          </a:lstStyle>
          <a:p>
            <a:endParaRPr lang="en-US" dirty="0"/>
          </a:p>
        </p:txBody>
      </p:sp>
      <p:sp>
        <p:nvSpPr>
          <p:cNvPr id="18" name="Picture Placeholder 12"/>
          <p:cNvSpPr>
            <a:spLocks noGrp="1" noChangeAspect="1"/>
          </p:cNvSpPr>
          <p:nvPr>
            <p:ph type="pic" sz="quarter" idx="15"/>
          </p:nvPr>
        </p:nvSpPr>
        <p:spPr>
          <a:xfrm>
            <a:off x="4898177" y="4353014"/>
            <a:ext cx="2144481" cy="1912319"/>
          </a:xfrm>
        </p:spPr>
        <p:txBody>
          <a:bodyPr>
            <a:normAutofit/>
          </a:bodyPr>
          <a:lstStyle>
            <a:lvl1pPr>
              <a:defRPr sz="1400"/>
            </a:lvl1pPr>
          </a:lstStyle>
          <a:p>
            <a:endParaRPr lang="en-US" dirty="0"/>
          </a:p>
        </p:txBody>
      </p:sp>
      <p:sp>
        <p:nvSpPr>
          <p:cNvPr id="19" name="Picture Placeholder 12"/>
          <p:cNvSpPr>
            <a:spLocks noGrp="1" noChangeAspect="1"/>
          </p:cNvSpPr>
          <p:nvPr>
            <p:ph type="pic" sz="quarter" idx="16"/>
          </p:nvPr>
        </p:nvSpPr>
        <p:spPr>
          <a:xfrm>
            <a:off x="7033110" y="4353014"/>
            <a:ext cx="2144481" cy="1912319"/>
          </a:xfrm>
        </p:spPr>
        <p:txBody>
          <a:bodyPr>
            <a:normAutofit/>
          </a:bodyPr>
          <a:lstStyle>
            <a:lvl1pPr>
              <a:defRPr sz="1400"/>
            </a:lvl1pPr>
          </a:lstStyle>
          <a:p>
            <a:endParaRPr lang="en-US" dirty="0"/>
          </a:p>
        </p:txBody>
      </p:sp>
      <p:sp>
        <p:nvSpPr>
          <p:cNvPr id="20" name="Picture Placeholder 12"/>
          <p:cNvSpPr>
            <a:spLocks noGrp="1" noChangeAspect="1"/>
          </p:cNvSpPr>
          <p:nvPr>
            <p:ph type="pic" sz="quarter" idx="17"/>
          </p:nvPr>
        </p:nvSpPr>
        <p:spPr>
          <a:xfrm>
            <a:off x="9161771" y="4353014"/>
            <a:ext cx="2144481" cy="1912319"/>
          </a:xfrm>
        </p:spPr>
        <p:txBody>
          <a:bodyPr>
            <a:normAutofit/>
          </a:bodyPr>
          <a:lstStyle>
            <a:lvl1pPr>
              <a:defRPr sz="1400"/>
            </a:lvl1pPr>
          </a:lstStyle>
          <a:p>
            <a:endParaRPr lang="en-US" dirty="0"/>
          </a:p>
        </p:txBody>
      </p:sp>
    </p:spTree>
    <p:extLst>
      <p:ext uri="{BB962C8B-B14F-4D97-AF65-F5344CB8AC3E}">
        <p14:creationId xmlns:p14="http://schemas.microsoft.com/office/powerpoint/2010/main" val="1900800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F6AEF2-20D4-7547-BF78-1F3F36FB60DC}"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F64E4-CF39-E842-A871-400C57C21E39}" type="slidenum">
              <a:rPr lang="en-US" smtClean="0"/>
              <a:pPr/>
              <a:t>‹#›</a:t>
            </a:fld>
            <a:endParaRPr lang="en-US"/>
          </a:p>
        </p:txBody>
      </p:sp>
    </p:spTree>
    <p:extLst>
      <p:ext uri="{BB962C8B-B14F-4D97-AF65-F5344CB8AC3E}">
        <p14:creationId xmlns:p14="http://schemas.microsoft.com/office/powerpoint/2010/main" val="1993597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F6AEF2-20D4-7547-BF78-1F3F36FB60DC}"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6F64E4-CF39-E842-A871-400C57C21E39}" type="slidenum">
              <a:rPr lang="en-US" smtClean="0"/>
              <a:pPr/>
              <a:t>‹#›</a:t>
            </a:fld>
            <a:endParaRPr lang="en-US"/>
          </a:p>
        </p:txBody>
      </p:sp>
    </p:spTree>
    <p:extLst>
      <p:ext uri="{BB962C8B-B14F-4D97-AF65-F5344CB8AC3E}">
        <p14:creationId xmlns:p14="http://schemas.microsoft.com/office/powerpoint/2010/main" val="3183891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F6AEF2-20D4-7547-BF78-1F3F36FB60DC}" type="datetimeFigureOut">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6F64E4-CF39-E842-A871-400C57C21E39}" type="slidenum">
              <a:rPr lang="en-US" smtClean="0"/>
              <a:pPr/>
              <a:t>‹#›</a:t>
            </a:fld>
            <a:endParaRPr lang="en-US"/>
          </a:p>
        </p:txBody>
      </p:sp>
    </p:spTree>
    <p:extLst>
      <p:ext uri="{BB962C8B-B14F-4D97-AF65-F5344CB8AC3E}">
        <p14:creationId xmlns:p14="http://schemas.microsoft.com/office/powerpoint/2010/main" val="3404367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F6AEF2-20D4-7547-BF78-1F3F36FB60DC}" type="datetimeFigureOut">
              <a:rPr lang="en-US" smtClean="0"/>
              <a:pPr/>
              <a:t>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6F64E4-CF39-E842-A871-400C57C21E39}" type="slidenum">
              <a:rPr lang="en-US" smtClean="0"/>
              <a:pPr/>
              <a:t>‹#›</a:t>
            </a:fld>
            <a:endParaRPr lang="en-US"/>
          </a:p>
        </p:txBody>
      </p:sp>
    </p:spTree>
    <p:extLst>
      <p:ext uri="{BB962C8B-B14F-4D97-AF65-F5344CB8AC3E}">
        <p14:creationId xmlns:p14="http://schemas.microsoft.com/office/powerpoint/2010/main" val="2906853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F6AEF2-20D4-7547-BF78-1F3F36FB60DC}" type="datetimeFigureOut">
              <a:rPr lang="en-US" smtClean="0"/>
              <a:pPr/>
              <a:t>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6F64E4-CF39-E842-A871-400C57C21E39}" type="slidenum">
              <a:rPr lang="en-US" smtClean="0"/>
              <a:pPr/>
              <a:t>‹#›</a:t>
            </a:fld>
            <a:endParaRPr lang="en-US"/>
          </a:p>
        </p:txBody>
      </p:sp>
    </p:spTree>
    <p:extLst>
      <p:ext uri="{BB962C8B-B14F-4D97-AF65-F5344CB8AC3E}">
        <p14:creationId xmlns:p14="http://schemas.microsoft.com/office/powerpoint/2010/main" val="2463971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F6AEF2-20D4-7547-BF78-1F3F36FB60DC}" type="datetimeFigureOut">
              <a:rPr lang="en-US" smtClean="0"/>
              <a:pPr/>
              <a:t>2/11/2020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6F64E4-CF39-E842-A871-400C57C21E39}" type="slidenum">
              <a:rPr lang="en-US" smtClean="0"/>
              <a:pPr/>
              <a:t>‹#›</a:t>
            </a:fld>
            <a:endParaRPr lang="en-US"/>
          </a:p>
        </p:txBody>
      </p:sp>
    </p:spTree>
    <p:extLst>
      <p:ext uri="{BB962C8B-B14F-4D97-AF65-F5344CB8AC3E}">
        <p14:creationId xmlns:p14="http://schemas.microsoft.com/office/powerpoint/2010/main" val="2797794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F6AEF2-20D4-7547-BF78-1F3F36FB60DC}" type="datetimeFigureOut">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6F64E4-CF39-E842-A871-400C57C21E39}" type="slidenum">
              <a:rPr lang="en-US" smtClean="0"/>
              <a:pPr/>
              <a:t>‹#›</a:t>
            </a:fld>
            <a:endParaRPr lang="en-US"/>
          </a:p>
        </p:txBody>
      </p:sp>
    </p:spTree>
    <p:extLst>
      <p:ext uri="{BB962C8B-B14F-4D97-AF65-F5344CB8AC3E}">
        <p14:creationId xmlns:p14="http://schemas.microsoft.com/office/powerpoint/2010/main" val="1382781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F6AEF2-20D4-7547-BF78-1F3F36FB60DC}" type="datetimeFigureOut">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6F64E4-CF39-E842-A871-400C57C21E39}" type="slidenum">
              <a:rPr lang="en-US" smtClean="0"/>
              <a:pPr/>
              <a:t>‹#›</a:t>
            </a:fld>
            <a:endParaRPr lang="en-US"/>
          </a:p>
        </p:txBody>
      </p:sp>
    </p:spTree>
    <p:extLst>
      <p:ext uri="{BB962C8B-B14F-4D97-AF65-F5344CB8AC3E}">
        <p14:creationId xmlns:p14="http://schemas.microsoft.com/office/powerpoint/2010/main" val="248619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F6AEF2-20D4-7547-BF78-1F3F36FB60DC}" type="datetimeFigureOut">
              <a:rPr lang="en-US" smtClean="0"/>
              <a:pPr/>
              <a:t>2/11/2020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F64E4-CF39-E842-A871-400C57C21E39}" type="slidenum">
              <a:rPr lang="en-US" smtClean="0"/>
              <a:pPr/>
              <a:t>‹#›</a:t>
            </a:fld>
            <a:endParaRPr lang="en-US"/>
          </a:p>
        </p:txBody>
      </p:sp>
      <p:pic>
        <p:nvPicPr>
          <p:cNvPr id="7" name="Picture 6" descr="PDO_yellowbar_logo_Oct2018.png"/>
          <p:cNvPicPr>
            <a:picLocks noChangeAspect="1"/>
          </p:cNvPicPr>
          <p:nvPr userDrawn="1"/>
        </p:nvPicPr>
        <p:blipFill>
          <a:blip r:embed="rId14"/>
          <a:stretch>
            <a:fillRect/>
          </a:stretch>
        </p:blipFill>
        <p:spPr>
          <a:xfrm>
            <a:off x="9287754" y="6102821"/>
            <a:ext cx="2352862" cy="749746"/>
          </a:xfrm>
          <a:prstGeom prst="rect">
            <a:avLst/>
          </a:prstGeom>
        </p:spPr>
      </p:pic>
      <p:sp>
        <p:nvSpPr>
          <p:cNvPr id="8" name="Rectangle 7"/>
          <p:cNvSpPr/>
          <p:nvPr userDrawn="1"/>
        </p:nvSpPr>
        <p:spPr>
          <a:xfrm>
            <a:off x="0" y="-27384"/>
            <a:ext cx="191344" cy="688538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91344" y="-19050"/>
            <a:ext cx="216024" cy="2060848"/>
          </a:xfrm>
          <a:prstGeom prst="rect">
            <a:avLst/>
          </a:prstGeom>
          <a:solidFill>
            <a:srgbClr val="FD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153490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AxWOcmJY83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9" descr="IhtimamPDO_Cobrand_Original.png"/>
          <p:cNvPicPr>
            <a:picLocks noChangeAspect="1"/>
          </p:cNvPicPr>
          <p:nvPr/>
        </p:nvPicPr>
        <p:blipFill>
          <a:blip r:embed="rId3" cstate="print"/>
          <a:srcRect/>
          <a:stretch>
            <a:fillRect/>
          </a:stretch>
        </p:blipFill>
        <p:spPr bwMode="auto">
          <a:xfrm>
            <a:off x="4038600" y="1752600"/>
            <a:ext cx="3822700" cy="1963738"/>
          </a:xfrm>
          <a:prstGeom prst="rect">
            <a:avLst/>
          </a:prstGeom>
          <a:noFill/>
          <a:ln w="9525">
            <a:noFill/>
            <a:miter lim="800000"/>
            <a:headEnd/>
            <a:tailEnd/>
          </a:ln>
        </p:spPr>
      </p:pic>
      <p:sp>
        <p:nvSpPr>
          <p:cNvPr id="11" name="TextBox 10"/>
          <p:cNvSpPr txBox="1"/>
          <p:nvPr/>
        </p:nvSpPr>
        <p:spPr>
          <a:xfrm>
            <a:off x="2590800" y="4038601"/>
            <a:ext cx="6934200" cy="461665"/>
          </a:xfrm>
          <a:prstGeom prst="rect">
            <a:avLst/>
          </a:prstGeom>
          <a:noFill/>
        </p:spPr>
        <p:txBody>
          <a:bodyPr>
            <a:spAutoFit/>
          </a:bodyPr>
          <a:lstStyle/>
          <a:p>
            <a:pPr algn="ctr">
              <a:defRPr/>
            </a:pPr>
            <a:r>
              <a:rPr lang="en-US" sz="2400" b="1" dirty="0" smtClean="0">
                <a:solidFill>
                  <a:schemeClr val="tx1">
                    <a:lumMod val="65000"/>
                    <a:lumOff val="35000"/>
                  </a:schemeClr>
                </a:solidFill>
              </a:rPr>
              <a:t> IHTIMAM </a:t>
            </a:r>
            <a:r>
              <a:rPr lang="ar-OM" sz="2400" b="1" dirty="0" smtClean="0">
                <a:solidFill>
                  <a:schemeClr val="tx1">
                    <a:lumMod val="65000"/>
                    <a:lumOff val="35000"/>
                  </a:schemeClr>
                </a:solidFill>
              </a:rPr>
              <a:t>"</a:t>
            </a:r>
            <a:r>
              <a:rPr lang="en-US" sz="2400" b="1" dirty="0" smtClean="0">
                <a:solidFill>
                  <a:schemeClr val="tx1">
                    <a:lumMod val="65000"/>
                    <a:lumOff val="35000"/>
                  </a:schemeClr>
                </a:solidFill>
              </a:rPr>
              <a:t>Site </a:t>
            </a:r>
            <a:r>
              <a:rPr lang="en-US" sz="2400" b="1" dirty="0" smtClean="0">
                <a:solidFill>
                  <a:schemeClr val="tx1">
                    <a:lumMod val="65000"/>
                    <a:lumOff val="35000"/>
                  </a:schemeClr>
                </a:solidFill>
              </a:rPr>
              <a:t>Crew </a:t>
            </a:r>
            <a:r>
              <a:rPr lang="en-US" sz="2400" b="1" dirty="0" smtClean="0">
                <a:solidFill>
                  <a:schemeClr val="tx1">
                    <a:lumMod val="65000"/>
                    <a:lumOff val="35000"/>
                  </a:schemeClr>
                </a:solidFill>
              </a:rPr>
              <a:t>Training</a:t>
            </a:r>
            <a:r>
              <a:rPr lang="ar-OM" sz="2400" b="1" smtClean="0">
                <a:solidFill>
                  <a:schemeClr val="tx1">
                    <a:lumMod val="65000"/>
                    <a:lumOff val="35000"/>
                  </a:schemeClr>
                </a:solidFill>
              </a:rPr>
              <a:t>"</a:t>
            </a:r>
            <a:r>
              <a:rPr lang="en-US" sz="2400" b="1" smtClean="0">
                <a:solidFill>
                  <a:schemeClr val="tx1">
                    <a:lumMod val="65000"/>
                    <a:lumOff val="35000"/>
                  </a:schemeClr>
                </a:solidFill>
              </a:rPr>
              <a:t> </a:t>
            </a:r>
            <a:endParaRPr lang="en-US" sz="2400" b="1" dirty="0">
              <a:solidFill>
                <a:schemeClr val="tx1">
                  <a:lumMod val="65000"/>
                  <a:lumOff val="35000"/>
                </a:schemeClr>
              </a:solidFill>
            </a:endParaRPr>
          </a:p>
        </p:txBody>
      </p:sp>
      <p:sp>
        <p:nvSpPr>
          <p:cNvPr id="12" name="TextBox 11"/>
          <p:cNvSpPr txBox="1"/>
          <p:nvPr/>
        </p:nvSpPr>
        <p:spPr>
          <a:xfrm>
            <a:off x="5029200" y="5191861"/>
            <a:ext cx="2057400" cy="338138"/>
          </a:xfrm>
          <a:prstGeom prst="rect">
            <a:avLst/>
          </a:prstGeom>
          <a:noFill/>
        </p:spPr>
        <p:txBody>
          <a:bodyPr>
            <a:spAutoFit/>
          </a:bodyPr>
          <a:lstStyle/>
          <a:p>
            <a:pPr algn="ctr">
              <a:defRPr/>
            </a:pPr>
            <a:endParaRPr lang="en-US" sz="1600" b="1" dirty="0">
              <a:solidFill>
                <a:schemeClr val="tx1">
                  <a:lumMod val="65000"/>
                  <a:lumOff val="35000"/>
                </a:schemeClr>
              </a:solidFill>
            </a:endParaRPr>
          </a:p>
        </p:txBody>
      </p:sp>
    </p:spTree>
    <p:extLst>
      <p:ext uri="{BB962C8B-B14F-4D97-AF65-F5344CB8AC3E}">
        <p14:creationId xmlns:p14="http://schemas.microsoft.com/office/powerpoint/2010/main" val="4082092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88383" y="938532"/>
            <a:ext cx="11745913" cy="7848600"/>
          </a:xfrm>
          <a:prstGeom prst="rect">
            <a:avLst/>
          </a:prstGeom>
          <a:noFill/>
        </p:spPr>
        <p:txBody>
          <a:bodyPr>
            <a:spAutoFit/>
          </a:bodyPr>
          <a:lstStyle/>
          <a:p>
            <a:pPr eaLnBrk="1" fontAlgn="auto" hangingPunct="1">
              <a:spcBef>
                <a:spcPts val="0"/>
              </a:spcBef>
              <a:spcAft>
                <a:spcPts val="0"/>
              </a:spcAft>
              <a:defRPr/>
            </a:pPr>
            <a:r>
              <a:rPr lang="en-US" dirty="0">
                <a:solidFill>
                  <a:schemeClr val="accent2">
                    <a:lumMod val="75000"/>
                  </a:schemeClr>
                </a:solidFill>
                <a:latin typeface="Aharoni" pitchFamily="2" charset="-79"/>
                <a:cs typeface="Aharoni" pitchFamily="2" charset="-79"/>
              </a:rPr>
              <a:t>Don’t Hide </a:t>
            </a:r>
            <a:r>
              <a:rPr lang="en-US" dirty="0">
                <a:solidFill>
                  <a:schemeClr val="tx1">
                    <a:lumMod val="85000"/>
                    <a:lumOff val="15000"/>
                  </a:schemeClr>
                </a:solidFill>
                <a:latin typeface="+mn-lt"/>
                <a:cs typeface="Aharoni" pitchFamily="2" charset="-79"/>
              </a:rPr>
              <a:t>let the person or people you are observing know you are there. </a:t>
            </a:r>
            <a:r>
              <a:rPr lang="en-US" dirty="0">
                <a:solidFill>
                  <a:schemeClr val="tx1">
                    <a:lumMod val="85000"/>
                    <a:lumOff val="15000"/>
                  </a:schemeClr>
                </a:solidFill>
                <a:latin typeface="+mn-lt"/>
                <a:cs typeface="+mn-cs"/>
              </a:rPr>
              <a:t>It is normal to wonder, “If they know I am there, they might do everything right.” One of the goals should be to help create new habits, not to catch a rule violator.</a:t>
            </a:r>
            <a:r>
              <a:rPr lang="en-US" dirty="0">
                <a:solidFill>
                  <a:schemeClr val="tx1">
                    <a:lumMod val="85000"/>
                    <a:lumOff val="15000"/>
                  </a:schemeClr>
                </a:solidFill>
                <a:latin typeface="+mn-lt"/>
                <a:cs typeface="Aharoni" pitchFamily="2" charset="-79"/>
              </a:rPr>
              <a:t>  </a:t>
            </a:r>
          </a:p>
          <a:p>
            <a:pPr eaLnBrk="1" fontAlgn="auto" hangingPunct="1">
              <a:spcBef>
                <a:spcPts val="0"/>
              </a:spcBef>
              <a:spcAft>
                <a:spcPts val="0"/>
              </a:spcAft>
              <a:defRPr/>
            </a:pPr>
            <a:endParaRPr lang="en-US" dirty="0">
              <a:solidFill>
                <a:schemeClr val="tx1">
                  <a:lumMod val="85000"/>
                  <a:lumOff val="15000"/>
                </a:schemeClr>
              </a:solidFill>
              <a:latin typeface="+mn-lt"/>
              <a:cs typeface="Aharoni" pitchFamily="2" charset="-79"/>
            </a:endParaRPr>
          </a:p>
          <a:p>
            <a:pPr eaLnBrk="1" fontAlgn="auto" hangingPunct="1">
              <a:spcBef>
                <a:spcPts val="0"/>
              </a:spcBef>
              <a:spcAft>
                <a:spcPts val="0"/>
              </a:spcAft>
              <a:defRPr/>
            </a:pPr>
            <a:r>
              <a:rPr lang="en-US" dirty="0">
                <a:solidFill>
                  <a:schemeClr val="accent2">
                    <a:lumMod val="75000"/>
                  </a:schemeClr>
                </a:solidFill>
                <a:latin typeface="Aharoni" pitchFamily="2" charset="-79"/>
                <a:cs typeface="Aharoni" pitchFamily="2" charset="-79"/>
              </a:rPr>
              <a:t>Observe</a:t>
            </a:r>
            <a:r>
              <a:rPr lang="en-US" dirty="0">
                <a:solidFill>
                  <a:schemeClr val="accent6">
                    <a:lumMod val="75000"/>
                  </a:schemeClr>
                </a:solidFill>
                <a:latin typeface="Aharoni" pitchFamily="2" charset="-79"/>
                <a:cs typeface="Aharoni" pitchFamily="2" charset="-79"/>
              </a:rPr>
              <a:t> </a:t>
            </a:r>
            <a:r>
              <a:rPr lang="en-US" dirty="0">
                <a:latin typeface="+mn-lt"/>
                <a:cs typeface="+mn-cs"/>
              </a:rPr>
              <a:t>“Can the employee perform the task safely?”.“Do I see anything that concerns me?”</a:t>
            </a:r>
          </a:p>
          <a:p>
            <a:pPr eaLnBrk="1" fontAlgn="auto" hangingPunct="1">
              <a:spcBef>
                <a:spcPts val="0"/>
              </a:spcBef>
              <a:spcAft>
                <a:spcPts val="0"/>
              </a:spcAft>
              <a:defRPr/>
            </a:pPr>
            <a:r>
              <a:rPr lang="en-US" dirty="0">
                <a:latin typeface="+mn-lt"/>
                <a:cs typeface="+mn-cs"/>
              </a:rPr>
              <a:t> Your observation should find if workers can perform the task safely. You should proactively identify concerns that might increase the chances of an injury. Observations should not be used as a faultfinding opportunity. </a:t>
            </a:r>
          </a:p>
          <a:p>
            <a:pPr eaLnBrk="1" fontAlgn="auto" hangingPunct="1">
              <a:spcBef>
                <a:spcPts val="0"/>
              </a:spcBef>
              <a:spcAft>
                <a:spcPts val="0"/>
              </a:spcAft>
              <a:defRPr/>
            </a:pPr>
            <a:endParaRPr lang="en-US" dirty="0">
              <a:solidFill>
                <a:schemeClr val="accent6">
                  <a:lumMod val="75000"/>
                </a:schemeClr>
              </a:solidFill>
              <a:latin typeface="Aharoni" pitchFamily="2" charset="-79"/>
              <a:cs typeface="Aharoni" pitchFamily="2" charset="-79"/>
            </a:endParaRPr>
          </a:p>
          <a:p>
            <a:pPr eaLnBrk="1" fontAlgn="auto" hangingPunct="1">
              <a:spcBef>
                <a:spcPts val="0"/>
              </a:spcBef>
              <a:spcAft>
                <a:spcPts val="0"/>
              </a:spcAft>
              <a:defRPr/>
            </a:pPr>
            <a:r>
              <a:rPr lang="en-US" dirty="0">
                <a:solidFill>
                  <a:schemeClr val="accent2">
                    <a:lumMod val="75000"/>
                  </a:schemeClr>
                </a:solidFill>
                <a:latin typeface="Aharoni" pitchFamily="2" charset="-79"/>
                <a:cs typeface="Aharoni" pitchFamily="2" charset="-79"/>
              </a:rPr>
              <a:t>Ask </a:t>
            </a:r>
            <a:r>
              <a:rPr lang="en-US" dirty="0">
                <a:latin typeface="+mn-lt"/>
                <a:cs typeface="+mn-cs"/>
              </a:rPr>
              <a:t>If you see a safe precaution being taken or an exposure to risk, ask the most appropriate questions. For example: Why did you do it that way? Is that the way you always do it? Do you feel safe doing it that way? Is there a safer way to do it? Were you trained to do it that way?</a:t>
            </a:r>
          </a:p>
          <a:p>
            <a:pPr eaLnBrk="1" fontAlgn="auto" hangingPunct="1">
              <a:spcBef>
                <a:spcPts val="0"/>
              </a:spcBef>
              <a:spcAft>
                <a:spcPts val="0"/>
              </a:spcAft>
              <a:defRPr/>
            </a:pPr>
            <a:endParaRPr lang="en-US" dirty="0">
              <a:latin typeface="+mn-lt"/>
              <a:cs typeface="+mn-cs"/>
            </a:endParaRPr>
          </a:p>
          <a:p>
            <a:pPr eaLnBrk="1" fontAlgn="auto" hangingPunct="1">
              <a:spcBef>
                <a:spcPts val="0"/>
              </a:spcBef>
              <a:spcAft>
                <a:spcPts val="0"/>
              </a:spcAft>
              <a:defRPr/>
            </a:pPr>
            <a:r>
              <a:rPr lang="en-US" dirty="0">
                <a:solidFill>
                  <a:schemeClr val="accent2">
                    <a:lumMod val="75000"/>
                  </a:schemeClr>
                </a:solidFill>
                <a:latin typeface="Aharoni" pitchFamily="2" charset="-79"/>
                <a:cs typeface="Aharoni" pitchFamily="2" charset="-79"/>
              </a:rPr>
              <a:t>Reinforce</a:t>
            </a:r>
            <a:r>
              <a:rPr lang="en-US" dirty="0">
                <a:solidFill>
                  <a:schemeClr val="accent6">
                    <a:lumMod val="75000"/>
                  </a:schemeClr>
                </a:solidFill>
                <a:latin typeface="Aharoni" pitchFamily="2" charset="-79"/>
                <a:cs typeface="Aharoni" pitchFamily="2" charset="-79"/>
              </a:rPr>
              <a:t> </a:t>
            </a:r>
            <a:r>
              <a:rPr lang="en-US" dirty="0">
                <a:latin typeface="+mn-lt"/>
                <a:cs typeface="+mn-cs"/>
              </a:rPr>
              <a:t>importance should be placed on reinforcing what the worker is correctly doing to ensure that s/he is not just being lucky when it comes to injury prevention. If an individual has performed a discretionary precaution while performing the work, this is an excellent time to reinforce precisely what you observed and encourage him/her to continue.</a:t>
            </a:r>
          </a:p>
          <a:p>
            <a:pPr eaLnBrk="1" fontAlgn="auto" hangingPunct="1">
              <a:spcBef>
                <a:spcPts val="0"/>
              </a:spcBef>
              <a:spcAft>
                <a:spcPts val="0"/>
              </a:spcAft>
              <a:defRPr/>
            </a:pPr>
            <a:endParaRPr lang="en-US" dirty="0">
              <a:solidFill>
                <a:schemeClr val="accent2">
                  <a:lumMod val="75000"/>
                </a:schemeClr>
              </a:solidFill>
              <a:latin typeface="+mn-lt"/>
              <a:cs typeface="+mn-cs"/>
            </a:endParaRPr>
          </a:p>
          <a:p>
            <a:pPr eaLnBrk="1" fontAlgn="auto" hangingPunct="1">
              <a:spcBef>
                <a:spcPts val="0"/>
              </a:spcBef>
              <a:spcAft>
                <a:spcPts val="0"/>
              </a:spcAft>
              <a:defRPr/>
            </a:pPr>
            <a:r>
              <a:rPr lang="en-US" dirty="0">
                <a:solidFill>
                  <a:schemeClr val="accent2">
                    <a:lumMod val="75000"/>
                  </a:schemeClr>
                </a:solidFill>
                <a:latin typeface="Aharoni" pitchFamily="2" charset="-79"/>
                <a:cs typeface="Aharoni" pitchFamily="2" charset="-79"/>
              </a:rPr>
              <a:t>Express concern </a:t>
            </a:r>
            <a:r>
              <a:rPr lang="en-US" dirty="0">
                <a:latin typeface="+mn-lt"/>
                <a:cs typeface="+mn-cs"/>
              </a:rPr>
              <a:t>when a risk is identified during an observation, expressing concern is a preferred approach rather than stating someone is “at risk” and “unsafe. If we do not show concern the individual may get defensive. If you show concern with how a task is performed, this offers a better chance for a conversation leading to an understanding of why risk is a part of the task.</a:t>
            </a:r>
          </a:p>
          <a:p>
            <a:pPr eaLnBrk="1" fontAlgn="auto" hangingPunct="1">
              <a:spcBef>
                <a:spcPts val="0"/>
              </a:spcBef>
              <a:spcAft>
                <a:spcPts val="0"/>
              </a:spcAft>
              <a:defRPr/>
            </a:pPr>
            <a:endParaRPr lang="en-US" dirty="0">
              <a:latin typeface="+mn-lt"/>
              <a:cs typeface="+mn-cs"/>
            </a:endParaRPr>
          </a:p>
          <a:p>
            <a:pPr eaLnBrk="1" fontAlgn="auto" hangingPunct="1">
              <a:spcBef>
                <a:spcPts val="0"/>
              </a:spcBef>
              <a:spcAft>
                <a:spcPts val="0"/>
              </a:spcAft>
              <a:defRPr/>
            </a:pPr>
            <a:endParaRPr lang="en-US" dirty="0">
              <a:latin typeface="+mn-lt"/>
              <a:cs typeface="+mn-cs"/>
            </a:endParaRPr>
          </a:p>
          <a:p>
            <a:pPr eaLnBrk="1" fontAlgn="auto" hangingPunct="1">
              <a:spcBef>
                <a:spcPts val="0"/>
              </a:spcBef>
              <a:spcAft>
                <a:spcPts val="0"/>
              </a:spcAft>
              <a:defRPr/>
            </a:pPr>
            <a:endParaRPr lang="en-US" dirty="0">
              <a:latin typeface="+mn-lt"/>
              <a:cs typeface="+mn-cs"/>
            </a:endParaRPr>
          </a:p>
          <a:p>
            <a:pPr eaLnBrk="1" fontAlgn="auto" hangingPunct="1">
              <a:spcBef>
                <a:spcPts val="0"/>
              </a:spcBef>
              <a:spcAft>
                <a:spcPts val="0"/>
              </a:spcAft>
              <a:defRPr/>
            </a:pPr>
            <a:endParaRPr lang="en-US" dirty="0">
              <a:latin typeface="+mn-lt"/>
              <a:cs typeface="+mn-cs"/>
            </a:endParaRPr>
          </a:p>
          <a:p>
            <a:pPr eaLnBrk="1" fontAlgn="auto" hangingPunct="1">
              <a:spcBef>
                <a:spcPts val="0"/>
              </a:spcBef>
              <a:spcAft>
                <a:spcPts val="0"/>
              </a:spcAft>
              <a:defRPr/>
            </a:pPr>
            <a:endParaRPr lang="en-US" dirty="0">
              <a:latin typeface="+mn-lt"/>
              <a:cs typeface="+mn-cs"/>
            </a:endParaRPr>
          </a:p>
          <a:p>
            <a:pPr eaLnBrk="1" fontAlgn="auto" hangingPunct="1">
              <a:spcBef>
                <a:spcPts val="0"/>
              </a:spcBef>
              <a:spcAft>
                <a:spcPts val="0"/>
              </a:spcAft>
              <a:defRPr/>
            </a:pPr>
            <a:endParaRPr lang="en-US" dirty="0">
              <a:latin typeface="+mn-lt"/>
              <a:cs typeface="+mn-cs"/>
            </a:endParaRPr>
          </a:p>
          <a:p>
            <a:pPr eaLnBrk="1" fontAlgn="auto" hangingPunct="1">
              <a:spcBef>
                <a:spcPts val="0"/>
              </a:spcBef>
              <a:spcAft>
                <a:spcPts val="0"/>
              </a:spcAft>
              <a:defRPr/>
            </a:pPr>
            <a:endParaRPr lang="en-US" dirty="0">
              <a:solidFill>
                <a:schemeClr val="tx1">
                  <a:lumMod val="85000"/>
                  <a:lumOff val="15000"/>
                </a:schemeClr>
              </a:solidFill>
              <a:latin typeface="+mn-lt"/>
              <a:cs typeface="Aharoni" pitchFamily="2" charset="-79"/>
            </a:endParaRPr>
          </a:p>
          <a:p>
            <a:pPr eaLnBrk="1" fontAlgn="auto" hangingPunct="1">
              <a:spcBef>
                <a:spcPts val="0"/>
              </a:spcBef>
              <a:spcAft>
                <a:spcPts val="0"/>
              </a:spcAft>
              <a:defRPr/>
            </a:pPr>
            <a:endParaRPr lang="en-US" dirty="0">
              <a:solidFill>
                <a:schemeClr val="tx1">
                  <a:lumMod val="85000"/>
                  <a:lumOff val="15000"/>
                </a:schemeClr>
              </a:solidFill>
              <a:latin typeface="+mn-lt"/>
              <a:cs typeface="Aharoni" pitchFamily="2" charset="-79"/>
            </a:endParaRPr>
          </a:p>
          <a:p>
            <a:pPr eaLnBrk="1" fontAlgn="auto" hangingPunct="1">
              <a:spcBef>
                <a:spcPts val="0"/>
              </a:spcBef>
              <a:spcAft>
                <a:spcPts val="0"/>
              </a:spcAft>
              <a:defRPr/>
            </a:pPr>
            <a:endParaRPr lang="en-US" dirty="0">
              <a:solidFill>
                <a:schemeClr val="tx1">
                  <a:lumMod val="85000"/>
                  <a:lumOff val="15000"/>
                </a:schemeClr>
              </a:solidFill>
              <a:latin typeface="+mn-lt"/>
              <a:cs typeface="Aharoni" pitchFamily="2" charset="-79"/>
            </a:endParaRPr>
          </a:p>
        </p:txBody>
      </p:sp>
      <p:sp>
        <p:nvSpPr>
          <p:cNvPr id="7" name="Rectangle 6"/>
          <p:cNvSpPr/>
          <p:nvPr/>
        </p:nvSpPr>
        <p:spPr>
          <a:xfrm>
            <a:off x="479376" y="122557"/>
            <a:ext cx="8258176" cy="570139"/>
          </a:xfrm>
          <a:prstGeom prst="rect">
            <a:avLst/>
          </a:prstGeom>
          <a:solidFill>
            <a:srgbClr val="F7921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tx1">
                    <a:lumMod val="65000"/>
                    <a:lumOff val="35000"/>
                  </a:schemeClr>
                </a:solidFill>
              </a:rPr>
              <a:t>Conducting a Successful Observation </a:t>
            </a:r>
          </a:p>
        </p:txBody>
      </p:sp>
    </p:spTree>
    <p:extLst>
      <p:ext uri="{BB962C8B-B14F-4D97-AF65-F5344CB8AC3E}">
        <p14:creationId xmlns:p14="http://schemas.microsoft.com/office/powerpoint/2010/main" val="2602050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9376" y="0"/>
            <a:ext cx="11712624" cy="587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6201010" y="1433513"/>
            <a:ext cx="4505090" cy="3170099"/>
          </a:xfrm>
          <a:prstGeom prst="rect">
            <a:avLst/>
          </a:prstGeom>
          <a:noFill/>
        </p:spPr>
        <p:txBody>
          <a:bodyPr wrap="square">
            <a:spAutoFit/>
          </a:bodyPr>
          <a:lstStyle/>
          <a:p>
            <a:pPr eaLnBrk="1" fontAlgn="auto" hangingPunct="1">
              <a:spcBef>
                <a:spcPts val="0"/>
              </a:spcBef>
              <a:spcAft>
                <a:spcPts val="0"/>
              </a:spcAft>
              <a:defRPr/>
            </a:pPr>
            <a:r>
              <a:rPr lang="en-US" sz="4000" b="1" spc="-150" dirty="0">
                <a:solidFill>
                  <a:srgbClr val="00B050"/>
                </a:solidFill>
              </a:rPr>
              <a:t>Congratulations! </a:t>
            </a:r>
          </a:p>
          <a:p>
            <a:pPr eaLnBrk="1" fontAlgn="auto" hangingPunct="1">
              <a:spcBef>
                <a:spcPts val="0"/>
              </a:spcBef>
              <a:spcAft>
                <a:spcPts val="0"/>
              </a:spcAft>
              <a:defRPr/>
            </a:pPr>
            <a:endParaRPr lang="en-US" sz="4000" b="1" spc="-150" dirty="0">
              <a:solidFill>
                <a:srgbClr val="4C4B4E"/>
              </a:solidFill>
            </a:endParaRPr>
          </a:p>
          <a:p>
            <a:pPr>
              <a:defRPr/>
            </a:pPr>
            <a:r>
              <a:rPr lang="en-US" sz="4000" b="1" spc="-150" dirty="0">
                <a:solidFill>
                  <a:srgbClr val="4C4B4E"/>
                </a:solidFill>
              </a:rPr>
              <a:t>You have completed the IHTIMAM Site </a:t>
            </a:r>
            <a:r>
              <a:rPr lang="en-US" sz="4000" b="1" spc="-150" dirty="0" smtClean="0">
                <a:solidFill>
                  <a:srgbClr val="4C4B4E"/>
                </a:solidFill>
              </a:rPr>
              <a:t>Crew Training </a:t>
            </a:r>
            <a:endParaRPr lang="en-US" sz="4000" b="1" spc="-150" dirty="0">
              <a:solidFill>
                <a:srgbClr val="4C4B4E"/>
              </a:solidFill>
            </a:endParaRPr>
          </a:p>
        </p:txBody>
      </p:sp>
    </p:spTree>
    <p:extLst>
      <p:ext uri="{BB962C8B-B14F-4D97-AF65-F5344CB8AC3E}">
        <p14:creationId xmlns:p14="http://schemas.microsoft.com/office/powerpoint/2010/main" val="392856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9809" y="2365375"/>
            <a:ext cx="7812088" cy="3000821"/>
          </a:xfrm>
          <a:prstGeom prst="rect">
            <a:avLst/>
          </a:prstGeom>
          <a:noFill/>
        </p:spPr>
        <p:txBody>
          <a:bodyPr>
            <a:spAutoFit/>
          </a:bodyPr>
          <a:lstStyle/>
          <a:p>
            <a:pPr eaLnBrk="1" fontAlgn="auto" hangingPunct="1">
              <a:spcBef>
                <a:spcPts val="0"/>
              </a:spcBef>
              <a:spcAft>
                <a:spcPts val="0"/>
              </a:spcAft>
              <a:buFont typeface="Wingdings" pitchFamily="2" charset="2"/>
              <a:buChar char="v"/>
              <a:defRPr/>
            </a:pPr>
            <a:r>
              <a:rPr lang="en-US" sz="2700" b="1" dirty="0" smtClean="0">
                <a:solidFill>
                  <a:srgbClr val="00B050"/>
                </a:solidFill>
              </a:rPr>
              <a:t> Safety Induction / Safety Moment ..</a:t>
            </a:r>
          </a:p>
          <a:p>
            <a:pPr eaLnBrk="1" fontAlgn="auto" hangingPunct="1">
              <a:spcBef>
                <a:spcPts val="0"/>
              </a:spcBef>
              <a:spcAft>
                <a:spcPts val="0"/>
              </a:spcAft>
              <a:defRPr/>
            </a:pPr>
            <a:r>
              <a:rPr lang="en-US" sz="2700" b="1" dirty="0" smtClean="0">
                <a:solidFill>
                  <a:schemeClr val="tx1">
                    <a:lumMod val="65000"/>
                    <a:lumOff val="35000"/>
                  </a:schemeClr>
                </a:solidFill>
              </a:rPr>
              <a:t> </a:t>
            </a:r>
          </a:p>
          <a:p>
            <a:pPr eaLnBrk="1" fontAlgn="auto" hangingPunct="1">
              <a:spcBef>
                <a:spcPts val="0"/>
              </a:spcBef>
              <a:spcAft>
                <a:spcPts val="0"/>
              </a:spcAft>
              <a:buFont typeface="Wingdings" pitchFamily="2" charset="2"/>
              <a:buChar char="v"/>
              <a:defRPr/>
            </a:pPr>
            <a:r>
              <a:rPr lang="en-US" sz="2700" b="1" dirty="0" smtClean="0">
                <a:solidFill>
                  <a:schemeClr val="tx1">
                    <a:lumMod val="65000"/>
                    <a:lumOff val="35000"/>
                  </a:schemeClr>
                </a:solidFill>
              </a:rPr>
              <a:t> Why </a:t>
            </a:r>
            <a:r>
              <a:rPr lang="en-US" sz="2700" b="1" dirty="0">
                <a:solidFill>
                  <a:schemeClr val="tx1">
                    <a:lumMod val="65000"/>
                    <a:lumOff val="35000"/>
                  </a:schemeClr>
                </a:solidFill>
              </a:rPr>
              <a:t>are we </a:t>
            </a:r>
            <a:r>
              <a:rPr lang="en-US" sz="2700" b="1" dirty="0" smtClean="0">
                <a:solidFill>
                  <a:schemeClr val="tx1">
                    <a:lumMod val="65000"/>
                    <a:lumOff val="35000"/>
                  </a:schemeClr>
                </a:solidFill>
              </a:rPr>
              <a:t>here </a:t>
            </a:r>
            <a:r>
              <a:rPr lang="en-US" sz="2700" b="1" dirty="0" smtClean="0">
                <a:solidFill>
                  <a:srgbClr val="FF0000"/>
                </a:solidFill>
              </a:rPr>
              <a:t>?</a:t>
            </a:r>
          </a:p>
          <a:p>
            <a:pPr eaLnBrk="1" fontAlgn="auto" hangingPunct="1">
              <a:spcBef>
                <a:spcPts val="0"/>
              </a:spcBef>
              <a:spcAft>
                <a:spcPts val="0"/>
              </a:spcAft>
              <a:buFont typeface="Wingdings" pitchFamily="2" charset="2"/>
              <a:buChar char="v"/>
              <a:defRPr/>
            </a:pPr>
            <a:endParaRPr lang="en-US" sz="2700" b="1" dirty="0">
              <a:solidFill>
                <a:srgbClr val="FF0000"/>
              </a:solidFill>
            </a:endParaRPr>
          </a:p>
          <a:p>
            <a:pPr eaLnBrk="1" fontAlgn="auto" hangingPunct="1">
              <a:spcBef>
                <a:spcPts val="0"/>
              </a:spcBef>
              <a:spcAft>
                <a:spcPts val="0"/>
              </a:spcAft>
              <a:buFont typeface="Wingdings" pitchFamily="2" charset="2"/>
              <a:buChar char="v"/>
              <a:defRPr/>
            </a:pPr>
            <a:r>
              <a:rPr lang="en-US" sz="2700" b="1" dirty="0">
                <a:solidFill>
                  <a:schemeClr val="tx1">
                    <a:lumMod val="65000"/>
                    <a:lumOff val="35000"/>
                  </a:schemeClr>
                </a:solidFill>
              </a:rPr>
              <a:t> Why the change from </a:t>
            </a:r>
            <a:r>
              <a:rPr lang="en-US" sz="2700" b="1" dirty="0" smtClean="0">
                <a:solidFill>
                  <a:schemeClr val="tx1">
                    <a:lumMod val="65000"/>
                    <a:lumOff val="35000"/>
                  </a:schemeClr>
                </a:solidFill>
              </a:rPr>
              <a:t>STOP </a:t>
            </a:r>
            <a:r>
              <a:rPr lang="en-US" sz="2700" b="1" dirty="0" smtClean="0">
                <a:solidFill>
                  <a:srgbClr val="FF0000"/>
                </a:solidFill>
              </a:rPr>
              <a:t>?</a:t>
            </a:r>
          </a:p>
          <a:p>
            <a:pPr eaLnBrk="1" fontAlgn="auto" hangingPunct="1">
              <a:spcBef>
                <a:spcPts val="0"/>
              </a:spcBef>
              <a:spcAft>
                <a:spcPts val="0"/>
              </a:spcAft>
              <a:buFont typeface="Wingdings" pitchFamily="2" charset="2"/>
              <a:buChar char="v"/>
              <a:defRPr/>
            </a:pPr>
            <a:endParaRPr lang="en-US" sz="2700" b="1" dirty="0">
              <a:solidFill>
                <a:srgbClr val="FF0000"/>
              </a:solidFill>
            </a:endParaRPr>
          </a:p>
          <a:p>
            <a:pPr eaLnBrk="1" fontAlgn="auto" hangingPunct="1">
              <a:spcBef>
                <a:spcPts val="0"/>
              </a:spcBef>
              <a:spcAft>
                <a:spcPts val="0"/>
              </a:spcAft>
              <a:buFont typeface="Wingdings" pitchFamily="2" charset="2"/>
              <a:buChar char="v"/>
              <a:defRPr/>
            </a:pPr>
            <a:r>
              <a:rPr lang="en-US" sz="2700" b="1" dirty="0">
                <a:solidFill>
                  <a:schemeClr val="tx1">
                    <a:lumMod val="65000"/>
                    <a:lumOff val="35000"/>
                  </a:schemeClr>
                </a:solidFill>
              </a:rPr>
              <a:t> IHTIMAM </a:t>
            </a:r>
            <a:r>
              <a:rPr lang="en-US" sz="2700" b="1" dirty="0" smtClean="0">
                <a:solidFill>
                  <a:schemeClr val="tx1">
                    <a:lumMod val="65000"/>
                    <a:lumOff val="35000"/>
                  </a:schemeClr>
                </a:solidFill>
              </a:rPr>
              <a:t>pilot </a:t>
            </a:r>
            <a:r>
              <a:rPr lang="en-US" sz="2700" b="1" dirty="0" smtClean="0">
                <a:solidFill>
                  <a:srgbClr val="FF0000"/>
                </a:solidFill>
              </a:rPr>
              <a:t>?</a:t>
            </a:r>
            <a:endParaRPr lang="en-US" sz="2700" b="1" dirty="0">
              <a:solidFill>
                <a:srgbClr val="FF0000"/>
              </a:solidFill>
            </a:endParaRPr>
          </a:p>
        </p:txBody>
      </p:sp>
      <p:sp>
        <p:nvSpPr>
          <p:cNvPr id="5" name="Rectangle 4"/>
          <p:cNvSpPr/>
          <p:nvPr/>
        </p:nvSpPr>
        <p:spPr>
          <a:xfrm>
            <a:off x="551384" y="88900"/>
            <a:ext cx="2949575" cy="815975"/>
          </a:xfrm>
          <a:prstGeom prst="rect">
            <a:avLst/>
          </a:prstGeom>
          <a:solidFill>
            <a:srgbClr val="F7921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US" sz="3600" b="1" dirty="0">
                <a:solidFill>
                  <a:schemeClr val="tx1">
                    <a:lumMod val="65000"/>
                    <a:lumOff val="35000"/>
                  </a:schemeClr>
                </a:solidFill>
              </a:rPr>
              <a:t>Introduction</a:t>
            </a:r>
            <a:r>
              <a:rPr lang="en-US" sz="3600" b="1" dirty="0">
                <a:solidFill>
                  <a:schemeClr val="tx1">
                    <a:lumMod val="65000"/>
                    <a:lumOff val="35000"/>
                  </a:schemeClr>
                </a:solidFill>
                <a:latin typeface="Arial" panose="020B0604020202020204" pitchFamily="34" charset="0"/>
                <a:cs typeface="Arial" panose="020B0604020202020204" pitchFamily="34" charset="0"/>
              </a:rPr>
              <a:t> </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8168" y="1781621"/>
            <a:ext cx="3848100" cy="358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3875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08000" y="1143000"/>
            <a:ext cx="11379200" cy="2616101"/>
          </a:xfrm>
          <a:prstGeom prst="rect">
            <a:avLst/>
          </a:prstGeom>
          <a:noFill/>
        </p:spPr>
        <p:txBody>
          <a:bodyPr>
            <a:spAutoFit/>
          </a:bodyPr>
          <a:lstStyle/>
          <a:p>
            <a:pPr marL="342900" indent="-342900" algn="ctr" eaLnBrk="1" fontAlgn="auto" hangingPunct="1">
              <a:spcBef>
                <a:spcPts val="0"/>
              </a:spcBef>
              <a:spcAft>
                <a:spcPts val="0"/>
              </a:spcAft>
              <a:defRPr/>
            </a:pPr>
            <a:r>
              <a:rPr lang="en-US" sz="2400" b="1" dirty="0">
                <a:latin typeface="Arial" charset="0"/>
                <a:cs typeface="Arial" charset="0"/>
              </a:rPr>
              <a:t>What is Behavior Based Safety</a:t>
            </a:r>
            <a:r>
              <a:rPr lang="en-US" sz="2400" b="1" dirty="0">
                <a:solidFill>
                  <a:srgbClr val="00B050"/>
                </a:solidFill>
                <a:latin typeface="Arial" charset="0"/>
                <a:cs typeface="Arial" charset="0"/>
              </a:rPr>
              <a:t>?</a:t>
            </a:r>
          </a:p>
          <a:p>
            <a:pPr marL="342900" indent="-342900" algn="ctr" eaLnBrk="1" fontAlgn="auto" hangingPunct="1">
              <a:spcBef>
                <a:spcPts val="0"/>
              </a:spcBef>
              <a:spcAft>
                <a:spcPts val="0"/>
              </a:spcAft>
              <a:defRPr/>
            </a:pPr>
            <a:endParaRPr lang="en-US" sz="2000" b="1" dirty="0">
              <a:solidFill>
                <a:schemeClr val="accent6">
                  <a:lumMod val="75000"/>
                </a:schemeClr>
              </a:solidFill>
              <a:latin typeface="Arial" charset="0"/>
              <a:cs typeface="Arial" charset="0"/>
            </a:endParaRPr>
          </a:p>
          <a:p>
            <a:pPr marL="342900" indent="-342900" eaLnBrk="1" fontAlgn="auto" hangingPunct="1">
              <a:spcBef>
                <a:spcPts val="0"/>
              </a:spcBef>
              <a:spcAft>
                <a:spcPts val="0"/>
              </a:spcAft>
              <a:buFont typeface="+mj-lt"/>
              <a:buAutoNum type="arabicPeriod"/>
              <a:defRPr/>
            </a:pPr>
            <a:r>
              <a:rPr lang="en-US" sz="2000" dirty="0" smtClean="0">
                <a:solidFill>
                  <a:schemeClr val="tx1">
                    <a:lumMod val="65000"/>
                    <a:lumOff val="35000"/>
                  </a:schemeClr>
                </a:solidFill>
                <a:latin typeface="Arial" charset="0"/>
                <a:cs typeface="Arial" charset="0"/>
              </a:rPr>
              <a:t>An </a:t>
            </a:r>
            <a:r>
              <a:rPr lang="en-US" sz="2000" dirty="0">
                <a:solidFill>
                  <a:schemeClr val="tx1">
                    <a:lumMod val="65000"/>
                    <a:lumOff val="35000"/>
                  </a:schemeClr>
                </a:solidFill>
                <a:latin typeface="Arial" charset="0"/>
                <a:cs typeface="Arial" charset="0"/>
              </a:rPr>
              <a:t>Observation process (a way to understand why people behave the way they do</a:t>
            </a:r>
            <a:r>
              <a:rPr lang="en-US" sz="2000" dirty="0" smtClean="0">
                <a:solidFill>
                  <a:schemeClr val="tx1">
                    <a:lumMod val="65000"/>
                    <a:lumOff val="35000"/>
                  </a:schemeClr>
                </a:solidFill>
                <a:latin typeface="Arial" charset="0"/>
                <a:cs typeface="Arial" charset="0"/>
              </a:rPr>
              <a:t>)</a:t>
            </a:r>
          </a:p>
          <a:p>
            <a:pPr marL="342900" indent="-342900" eaLnBrk="1" fontAlgn="auto" hangingPunct="1">
              <a:spcBef>
                <a:spcPts val="0"/>
              </a:spcBef>
              <a:spcAft>
                <a:spcPts val="0"/>
              </a:spcAft>
              <a:buFont typeface="+mj-lt"/>
              <a:buAutoNum type="arabicPeriod"/>
              <a:defRPr/>
            </a:pPr>
            <a:endParaRPr lang="en-US" sz="2000" dirty="0">
              <a:solidFill>
                <a:schemeClr val="tx1">
                  <a:lumMod val="65000"/>
                  <a:lumOff val="35000"/>
                </a:schemeClr>
              </a:solidFill>
              <a:latin typeface="Arial" charset="0"/>
              <a:cs typeface="Arial" charset="0"/>
            </a:endParaRPr>
          </a:p>
          <a:p>
            <a:pPr marL="342900" indent="-342900" eaLnBrk="1" fontAlgn="auto" hangingPunct="1">
              <a:spcBef>
                <a:spcPts val="0"/>
              </a:spcBef>
              <a:spcAft>
                <a:spcPts val="0"/>
              </a:spcAft>
              <a:buFont typeface="+mj-lt"/>
              <a:buAutoNum type="arabicPeriod"/>
              <a:defRPr/>
            </a:pPr>
            <a:r>
              <a:rPr lang="en-US" sz="2000" dirty="0">
                <a:solidFill>
                  <a:schemeClr val="tx1">
                    <a:lumMod val="65000"/>
                    <a:lumOff val="35000"/>
                  </a:schemeClr>
                </a:solidFill>
                <a:latin typeface="Arial" charset="0"/>
                <a:cs typeface="Arial" charset="0"/>
              </a:rPr>
              <a:t>A collection data tool to study the quality of the company's safety management </a:t>
            </a:r>
            <a:r>
              <a:rPr lang="en-US" sz="2000" dirty="0" smtClean="0">
                <a:solidFill>
                  <a:schemeClr val="tx1">
                    <a:lumMod val="65000"/>
                    <a:lumOff val="35000"/>
                  </a:schemeClr>
                </a:solidFill>
                <a:latin typeface="Arial" charset="0"/>
                <a:cs typeface="Arial" charset="0"/>
              </a:rPr>
              <a:t>system</a:t>
            </a:r>
          </a:p>
          <a:p>
            <a:pPr marL="342900" indent="-342900" eaLnBrk="1" fontAlgn="auto" hangingPunct="1">
              <a:spcBef>
                <a:spcPts val="0"/>
              </a:spcBef>
              <a:spcAft>
                <a:spcPts val="0"/>
              </a:spcAft>
              <a:buFont typeface="+mj-lt"/>
              <a:buAutoNum type="arabicPeriod"/>
              <a:defRPr/>
            </a:pPr>
            <a:endParaRPr lang="en-US" sz="2000" dirty="0">
              <a:solidFill>
                <a:schemeClr val="tx1">
                  <a:lumMod val="65000"/>
                  <a:lumOff val="35000"/>
                </a:schemeClr>
              </a:solidFill>
              <a:latin typeface="Arial" charset="0"/>
              <a:cs typeface="Arial" charset="0"/>
            </a:endParaRPr>
          </a:p>
          <a:p>
            <a:pPr marL="342900" indent="-342900" eaLnBrk="1" fontAlgn="auto" hangingPunct="1">
              <a:spcBef>
                <a:spcPts val="0"/>
              </a:spcBef>
              <a:spcAft>
                <a:spcPts val="0"/>
              </a:spcAft>
              <a:buFont typeface="+mj-lt"/>
              <a:buAutoNum type="arabicPeriod"/>
              <a:defRPr/>
            </a:pPr>
            <a:r>
              <a:rPr lang="en-US" sz="2000" dirty="0">
                <a:solidFill>
                  <a:schemeClr val="tx1">
                    <a:lumMod val="65000"/>
                    <a:lumOff val="35000"/>
                  </a:schemeClr>
                </a:solidFill>
                <a:latin typeface="Arial" charset="0"/>
                <a:cs typeface="Arial" charset="0"/>
              </a:rPr>
              <a:t>The way we do things around here. (Our Safety Culture)</a:t>
            </a:r>
          </a:p>
          <a:p>
            <a:pPr eaLnBrk="1" fontAlgn="auto" hangingPunct="1">
              <a:spcBef>
                <a:spcPts val="0"/>
              </a:spcBef>
              <a:spcAft>
                <a:spcPts val="0"/>
              </a:spcAft>
              <a:defRPr/>
            </a:pPr>
            <a:r>
              <a:rPr lang="en-US" sz="2000" dirty="0">
                <a:solidFill>
                  <a:schemeClr val="tx1">
                    <a:lumMod val="65000"/>
                    <a:lumOff val="35000"/>
                  </a:schemeClr>
                </a:solidFill>
                <a:latin typeface="Arial" charset="0"/>
                <a:cs typeface="Arial" charset="0"/>
              </a:rPr>
              <a:t> </a:t>
            </a:r>
          </a:p>
        </p:txBody>
      </p:sp>
      <p:sp>
        <p:nvSpPr>
          <p:cNvPr id="4" name="Rectangle 3"/>
          <p:cNvSpPr/>
          <p:nvPr/>
        </p:nvSpPr>
        <p:spPr>
          <a:xfrm>
            <a:off x="551384" y="88201"/>
            <a:ext cx="5544616" cy="815975"/>
          </a:xfrm>
          <a:prstGeom prst="rect">
            <a:avLst/>
          </a:prstGeom>
          <a:solidFill>
            <a:srgbClr val="F7921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tx1">
                    <a:lumMod val="65000"/>
                    <a:lumOff val="35000"/>
                  </a:schemeClr>
                </a:solidFill>
              </a:rPr>
              <a:t>Behavior Based Safety</a:t>
            </a:r>
          </a:p>
        </p:txBody>
      </p:sp>
    </p:spTree>
    <p:extLst>
      <p:ext uri="{BB962C8B-B14F-4D97-AF65-F5344CB8AC3E}">
        <p14:creationId xmlns:p14="http://schemas.microsoft.com/office/powerpoint/2010/main" val="353420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7B7C52AE-959A-4D8F-B2AF-263945A5CE4A}"/>
              </a:ext>
            </a:extLst>
          </p:cNvPr>
          <p:cNvGrpSpPr/>
          <p:nvPr/>
        </p:nvGrpSpPr>
        <p:grpSpPr>
          <a:xfrm>
            <a:off x="4052122" y="1393215"/>
            <a:ext cx="3505200" cy="3505200"/>
            <a:chOff x="4211637" y="2286601"/>
            <a:chExt cx="3768725" cy="3556000"/>
          </a:xfrm>
          <a:effectLst>
            <a:outerShdw blurRad="469900" dist="38100" dir="2700000" algn="tl" rotWithShape="0">
              <a:prstClr val="black">
                <a:alpha val="26000"/>
              </a:prstClr>
            </a:outerShdw>
          </a:effectLst>
        </p:grpSpPr>
        <p:grpSp>
          <p:nvGrpSpPr>
            <p:cNvPr id="5" name="Group 4">
              <a:extLst>
                <a:ext uri="{FF2B5EF4-FFF2-40B4-BE49-F238E27FC236}">
                  <a16:creationId xmlns:a16="http://schemas.microsoft.com/office/drawing/2014/main" id="{E6EBC6FE-BAF9-4D35-AD80-407E7043047F}"/>
                </a:ext>
              </a:extLst>
            </p:cNvPr>
            <p:cNvGrpSpPr>
              <a:grpSpLocks noChangeAspect="1"/>
            </p:cNvGrpSpPr>
            <p:nvPr/>
          </p:nvGrpSpPr>
          <p:grpSpPr bwMode="auto">
            <a:xfrm>
              <a:off x="4211637" y="2286601"/>
              <a:ext cx="3768725" cy="3556000"/>
              <a:chOff x="2653" y="1040"/>
              <a:chExt cx="2374" cy="2240"/>
            </a:xfrm>
          </p:grpSpPr>
          <p:sp>
            <p:nvSpPr>
              <p:cNvPr id="7" name="Freeform 5">
                <a:extLst>
                  <a:ext uri="{FF2B5EF4-FFF2-40B4-BE49-F238E27FC236}">
                    <a16:creationId xmlns:a16="http://schemas.microsoft.com/office/drawing/2014/main" id="{519E895E-D00E-4C0C-B921-952329D8DA68}"/>
                  </a:ext>
                </a:extLst>
              </p:cNvPr>
              <p:cNvSpPr>
                <a:spLocks/>
              </p:cNvSpPr>
              <p:nvPr/>
            </p:nvSpPr>
            <p:spPr bwMode="auto">
              <a:xfrm>
                <a:off x="3835" y="1040"/>
                <a:ext cx="1192" cy="1392"/>
              </a:xfrm>
              <a:custGeom>
                <a:avLst/>
                <a:gdLst>
                  <a:gd name="T0" fmla="*/ 230 w 573"/>
                  <a:gd name="T1" fmla="*/ 0 h 670"/>
                  <a:gd name="T2" fmla="*/ 0 w 573"/>
                  <a:gd name="T3" fmla="*/ 89 h 670"/>
                  <a:gd name="T4" fmla="*/ 113 w 573"/>
                  <a:gd name="T5" fmla="*/ 343 h 670"/>
                  <a:gd name="T6" fmla="*/ 106 w 573"/>
                  <a:gd name="T7" fmla="*/ 414 h 670"/>
                  <a:gd name="T8" fmla="*/ 336 w 573"/>
                  <a:gd name="T9" fmla="*/ 670 h 670"/>
                  <a:gd name="T10" fmla="*/ 573 w 573"/>
                  <a:gd name="T11" fmla="*/ 343 h 670"/>
                  <a:gd name="T12" fmla="*/ 230 w 573"/>
                  <a:gd name="T13" fmla="*/ 0 h 670"/>
                </a:gdLst>
                <a:ahLst/>
                <a:cxnLst>
                  <a:cxn ang="0">
                    <a:pos x="T0" y="T1"/>
                  </a:cxn>
                  <a:cxn ang="0">
                    <a:pos x="T2" y="T3"/>
                  </a:cxn>
                  <a:cxn ang="0">
                    <a:pos x="T4" y="T5"/>
                  </a:cxn>
                  <a:cxn ang="0">
                    <a:pos x="T6" y="T7"/>
                  </a:cxn>
                  <a:cxn ang="0">
                    <a:pos x="T8" y="T9"/>
                  </a:cxn>
                  <a:cxn ang="0">
                    <a:pos x="T10" y="T11"/>
                  </a:cxn>
                  <a:cxn ang="0">
                    <a:pos x="T12" y="T13"/>
                  </a:cxn>
                </a:cxnLst>
                <a:rect l="0" t="0" r="r" b="b"/>
                <a:pathLst>
                  <a:path w="573" h="670">
                    <a:moveTo>
                      <a:pt x="230" y="0"/>
                    </a:moveTo>
                    <a:cubicBezTo>
                      <a:pt x="141" y="0"/>
                      <a:pt x="61" y="34"/>
                      <a:pt x="0" y="89"/>
                    </a:cubicBezTo>
                    <a:cubicBezTo>
                      <a:pt x="69" y="151"/>
                      <a:pt x="113" y="242"/>
                      <a:pt x="113" y="343"/>
                    </a:cubicBezTo>
                    <a:cubicBezTo>
                      <a:pt x="113" y="368"/>
                      <a:pt x="110" y="391"/>
                      <a:pt x="106" y="414"/>
                    </a:cubicBezTo>
                    <a:cubicBezTo>
                      <a:pt x="222" y="452"/>
                      <a:pt x="310" y="549"/>
                      <a:pt x="336" y="670"/>
                    </a:cubicBezTo>
                    <a:cubicBezTo>
                      <a:pt x="474" y="625"/>
                      <a:pt x="573" y="496"/>
                      <a:pt x="573" y="343"/>
                    </a:cubicBezTo>
                    <a:cubicBezTo>
                      <a:pt x="573" y="154"/>
                      <a:pt x="419" y="0"/>
                      <a:pt x="230" y="0"/>
                    </a:cubicBezTo>
                  </a:path>
                </a:pathLst>
              </a:custGeom>
              <a:gradFill>
                <a:gsLst>
                  <a:gs pos="1000">
                    <a:srgbClr val="415099"/>
                  </a:gs>
                  <a:gs pos="100000">
                    <a:srgbClr val="8D71B8"/>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defTabSz="685800">
                  <a:defRPr/>
                </a:pPr>
                <a:endParaRPr lang="en-IN" sz="1350">
                  <a:solidFill>
                    <a:prstClr val="black"/>
                  </a:solidFill>
                  <a:latin typeface="Calibri" panose="020F0502020204030204"/>
                </a:endParaRPr>
              </a:p>
            </p:txBody>
          </p:sp>
          <p:sp>
            <p:nvSpPr>
              <p:cNvPr id="8" name="Freeform 6">
                <a:extLst>
                  <a:ext uri="{FF2B5EF4-FFF2-40B4-BE49-F238E27FC236}">
                    <a16:creationId xmlns:a16="http://schemas.microsoft.com/office/drawing/2014/main" id="{CEA300E2-9FCD-4D79-BA43-9DFB3297AADC}"/>
                  </a:ext>
                </a:extLst>
              </p:cNvPr>
              <p:cNvSpPr>
                <a:spLocks/>
              </p:cNvSpPr>
              <p:nvPr/>
            </p:nvSpPr>
            <p:spPr bwMode="auto">
              <a:xfrm>
                <a:off x="2653" y="1040"/>
                <a:ext cx="1194" cy="1392"/>
              </a:xfrm>
              <a:custGeom>
                <a:avLst/>
                <a:gdLst>
                  <a:gd name="T0" fmla="*/ 344 w 574"/>
                  <a:gd name="T1" fmla="*/ 0 h 670"/>
                  <a:gd name="T2" fmla="*/ 0 w 574"/>
                  <a:gd name="T3" fmla="*/ 343 h 670"/>
                  <a:gd name="T4" fmla="*/ 238 w 574"/>
                  <a:gd name="T5" fmla="*/ 670 h 670"/>
                  <a:gd name="T6" fmla="*/ 468 w 574"/>
                  <a:gd name="T7" fmla="*/ 414 h 670"/>
                  <a:gd name="T8" fmla="*/ 461 w 574"/>
                  <a:gd name="T9" fmla="*/ 343 h 670"/>
                  <a:gd name="T10" fmla="*/ 574 w 574"/>
                  <a:gd name="T11" fmla="*/ 89 h 670"/>
                  <a:gd name="T12" fmla="*/ 344 w 574"/>
                  <a:gd name="T13" fmla="*/ 0 h 670"/>
                </a:gdLst>
                <a:ahLst/>
                <a:cxnLst>
                  <a:cxn ang="0">
                    <a:pos x="T0" y="T1"/>
                  </a:cxn>
                  <a:cxn ang="0">
                    <a:pos x="T2" y="T3"/>
                  </a:cxn>
                  <a:cxn ang="0">
                    <a:pos x="T4" y="T5"/>
                  </a:cxn>
                  <a:cxn ang="0">
                    <a:pos x="T6" y="T7"/>
                  </a:cxn>
                  <a:cxn ang="0">
                    <a:pos x="T8" y="T9"/>
                  </a:cxn>
                  <a:cxn ang="0">
                    <a:pos x="T10" y="T11"/>
                  </a:cxn>
                  <a:cxn ang="0">
                    <a:pos x="T12" y="T13"/>
                  </a:cxn>
                </a:cxnLst>
                <a:rect l="0" t="0" r="r" b="b"/>
                <a:pathLst>
                  <a:path w="574" h="670">
                    <a:moveTo>
                      <a:pt x="344" y="0"/>
                    </a:moveTo>
                    <a:cubicBezTo>
                      <a:pt x="154" y="0"/>
                      <a:pt x="0" y="154"/>
                      <a:pt x="0" y="343"/>
                    </a:cubicBezTo>
                    <a:cubicBezTo>
                      <a:pt x="0" y="496"/>
                      <a:pt x="100" y="625"/>
                      <a:pt x="238" y="670"/>
                    </a:cubicBezTo>
                    <a:cubicBezTo>
                      <a:pt x="263" y="549"/>
                      <a:pt x="352" y="452"/>
                      <a:pt x="468" y="414"/>
                    </a:cubicBezTo>
                    <a:cubicBezTo>
                      <a:pt x="463" y="391"/>
                      <a:pt x="461" y="368"/>
                      <a:pt x="461" y="343"/>
                    </a:cubicBezTo>
                    <a:cubicBezTo>
                      <a:pt x="461" y="242"/>
                      <a:pt x="504" y="151"/>
                      <a:pt x="574" y="89"/>
                    </a:cubicBezTo>
                    <a:cubicBezTo>
                      <a:pt x="513" y="34"/>
                      <a:pt x="432" y="0"/>
                      <a:pt x="344" y="0"/>
                    </a:cubicBezTo>
                  </a:path>
                </a:pathLst>
              </a:custGeom>
              <a:gradFill flip="none" rotWithShape="1">
                <a:gsLst>
                  <a:gs pos="0">
                    <a:srgbClr val="DB2021"/>
                  </a:gs>
                  <a:gs pos="100000">
                    <a:srgbClr val="ED741F"/>
                  </a:gs>
                </a:gsLst>
                <a:lin ang="5400000" scaled="1"/>
                <a:tileRect/>
              </a:gra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defTabSz="685800">
                  <a:defRPr/>
                </a:pPr>
                <a:endParaRPr lang="en-IN" sz="1350">
                  <a:solidFill>
                    <a:prstClr val="black"/>
                  </a:solidFill>
                  <a:latin typeface="Calibri" panose="020F0502020204030204"/>
                </a:endParaRPr>
              </a:p>
            </p:txBody>
          </p:sp>
          <p:sp>
            <p:nvSpPr>
              <p:cNvPr id="9" name="Freeform 7">
                <a:extLst>
                  <a:ext uri="{FF2B5EF4-FFF2-40B4-BE49-F238E27FC236}">
                    <a16:creationId xmlns:a16="http://schemas.microsoft.com/office/drawing/2014/main" id="{17A8B184-B4B1-495A-9A58-76D69C192E0A}"/>
                  </a:ext>
                </a:extLst>
              </p:cNvPr>
              <p:cNvSpPr>
                <a:spLocks/>
              </p:cNvSpPr>
              <p:nvPr/>
            </p:nvSpPr>
            <p:spPr bwMode="auto">
              <a:xfrm>
                <a:off x="3606" y="1219"/>
                <a:ext cx="470" cy="675"/>
              </a:xfrm>
              <a:custGeom>
                <a:avLst/>
                <a:gdLst>
                  <a:gd name="T0" fmla="*/ 113 w 226"/>
                  <a:gd name="T1" fmla="*/ 0 h 325"/>
                  <a:gd name="T2" fmla="*/ 0 w 226"/>
                  <a:gd name="T3" fmla="*/ 254 h 325"/>
                  <a:gd name="T4" fmla="*/ 7 w 226"/>
                  <a:gd name="T5" fmla="*/ 325 h 325"/>
                  <a:gd name="T6" fmla="*/ 113 w 226"/>
                  <a:gd name="T7" fmla="*/ 309 h 325"/>
                  <a:gd name="T8" fmla="*/ 219 w 226"/>
                  <a:gd name="T9" fmla="*/ 325 h 325"/>
                  <a:gd name="T10" fmla="*/ 226 w 226"/>
                  <a:gd name="T11" fmla="*/ 254 h 325"/>
                  <a:gd name="T12" fmla="*/ 113 w 226"/>
                  <a:gd name="T13" fmla="*/ 0 h 325"/>
                </a:gdLst>
                <a:ahLst/>
                <a:cxnLst>
                  <a:cxn ang="0">
                    <a:pos x="T0" y="T1"/>
                  </a:cxn>
                  <a:cxn ang="0">
                    <a:pos x="T2" y="T3"/>
                  </a:cxn>
                  <a:cxn ang="0">
                    <a:pos x="T4" y="T5"/>
                  </a:cxn>
                  <a:cxn ang="0">
                    <a:pos x="T6" y="T7"/>
                  </a:cxn>
                  <a:cxn ang="0">
                    <a:pos x="T8" y="T9"/>
                  </a:cxn>
                  <a:cxn ang="0">
                    <a:pos x="T10" y="T11"/>
                  </a:cxn>
                  <a:cxn ang="0">
                    <a:pos x="T12" y="T13"/>
                  </a:cxn>
                </a:cxnLst>
                <a:rect l="0" t="0" r="r" b="b"/>
                <a:pathLst>
                  <a:path w="226" h="325">
                    <a:moveTo>
                      <a:pt x="113" y="0"/>
                    </a:moveTo>
                    <a:cubicBezTo>
                      <a:pt x="43" y="62"/>
                      <a:pt x="0" y="153"/>
                      <a:pt x="0" y="254"/>
                    </a:cubicBezTo>
                    <a:cubicBezTo>
                      <a:pt x="0" y="279"/>
                      <a:pt x="2" y="302"/>
                      <a:pt x="7" y="325"/>
                    </a:cubicBezTo>
                    <a:cubicBezTo>
                      <a:pt x="40" y="315"/>
                      <a:pt x="76" y="309"/>
                      <a:pt x="113" y="309"/>
                    </a:cubicBezTo>
                    <a:cubicBezTo>
                      <a:pt x="150" y="309"/>
                      <a:pt x="185" y="315"/>
                      <a:pt x="219" y="325"/>
                    </a:cubicBezTo>
                    <a:cubicBezTo>
                      <a:pt x="223" y="302"/>
                      <a:pt x="226" y="279"/>
                      <a:pt x="226" y="254"/>
                    </a:cubicBezTo>
                    <a:cubicBezTo>
                      <a:pt x="226" y="153"/>
                      <a:pt x="182" y="62"/>
                      <a:pt x="113" y="0"/>
                    </a:cubicBez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defTabSz="685800">
                  <a:defRPr/>
                </a:pPr>
                <a:endParaRPr lang="en-IN" sz="1350">
                  <a:solidFill>
                    <a:prstClr val="black"/>
                  </a:solidFill>
                  <a:latin typeface="Calibri" panose="020F0502020204030204"/>
                </a:endParaRPr>
              </a:p>
            </p:txBody>
          </p:sp>
          <p:sp>
            <p:nvSpPr>
              <p:cNvPr id="10" name="Freeform 8">
                <a:extLst>
                  <a:ext uri="{FF2B5EF4-FFF2-40B4-BE49-F238E27FC236}">
                    <a16:creationId xmlns:a16="http://schemas.microsoft.com/office/drawing/2014/main" id="{03286337-135E-4AAB-9E85-7D5DA49C9E7D}"/>
                  </a:ext>
                </a:extLst>
              </p:cNvPr>
              <p:cNvSpPr>
                <a:spLocks/>
              </p:cNvSpPr>
              <p:nvPr/>
            </p:nvSpPr>
            <p:spPr bwMode="auto">
              <a:xfrm>
                <a:off x="3125" y="2270"/>
                <a:ext cx="1429" cy="1010"/>
              </a:xfrm>
              <a:custGeom>
                <a:avLst/>
                <a:gdLst>
                  <a:gd name="T0" fmla="*/ 344 w 687"/>
                  <a:gd name="T1" fmla="*/ 0 h 486"/>
                  <a:gd name="T2" fmla="*/ 114 w 687"/>
                  <a:gd name="T3" fmla="*/ 89 h 486"/>
                  <a:gd name="T4" fmla="*/ 8 w 687"/>
                  <a:gd name="T5" fmla="*/ 72 h 486"/>
                  <a:gd name="T6" fmla="*/ 0 w 687"/>
                  <a:gd name="T7" fmla="*/ 143 h 486"/>
                  <a:gd name="T8" fmla="*/ 344 w 687"/>
                  <a:gd name="T9" fmla="*/ 486 h 486"/>
                  <a:gd name="T10" fmla="*/ 687 w 687"/>
                  <a:gd name="T11" fmla="*/ 143 h 486"/>
                  <a:gd name="T12" fmla="*/ 680 w 687"/>
                  <a:gd name="T13" fmla="*/ 72 h 486"/>
                  <a:gd name="T14" fmla="*/ 574 w 687"/>
                  <a:gd name="T15" fmla="*/ 89 h 486"/>
                  <a:gd name="T16" fmla="*/ 344 w 687"/>
                  <a:gd name="T17" fmla="*/ 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7" h="486">
                    <a:moveTo>
                      <a:pt x="344" y="0"/>
                    </a:moveTo>
                    <a:cubicBezTo>
                      <a:pt x="283" y="55"/>
                      <a:pt x="202" y="89"/>
                      <a:pt x="114" y="89"/>
                    </a:cubicBezTo>
                    <a:cubicBezTo>
                      <a:pt x="77" y="89"/>
                      <a:pt x="41" y="83"/>
                      <a:pt x="8" y="72"/>
                    </a:cubicBezTo>
                    <a:cubicBezTo>
                      <a:pt x="3" y="95"/>
                      <a:pt x="0" y="119"/>
                      <a:pt x="0" y="143"/>
                    </a:cubicBezTo>
                    <a:cubicBezTo>
                      <a:pt x="0" y="333"/>
                      <a:pt x="154" y="486"/>
                      <a:pt x="344" y="486"/>
                    </a:cubicBezTo>
                    <a:cubicBezTo>
                      <a:pt x="533" y="486"/>
                      <a:pt x="687" y="333"/>
                      <a:pt x="687" y="143"/>
                    </a:cubicBezTo>
                    <a:cubicBezTo>
                      <a:pt x="687" y="119"/>
                      <a:pt x="685" y="95"/>
                      <a:pt x="680" y="72"/>
                    </a:cubicBezTo>
                    <a:cubicBezTo>
                      <a:pt x="646" y="83"/>
                      <a:pt x="611" y="89"/>
                      <a:pt x="574" y="89"/>
                    </a:cubicBezTo>
                    <a:cubicBezTo>
                      <a:pt x="485" y="89"/>
                      <a:pt x="405" y="55"/>
                      <a:pt x="344" y="0"/>
                    </a:cubicBezTo>
                  </a:path>
                </a:pathLst>
              </a:custGeom>
              <a:gradFill>
                <a:gsLst>
                  <a:gs pos="1000">
                    <a:srgbClr val="8E2279"/>
                  </a:gs>
                  <a:gs pos="100000">
                    <a:srgbClr val="DA4CA3"/>
                  </a:gs>
                </a:gsLst>
                <a:lin ang="4800000" scaled="0"/>
              </a:gra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defTabSz="685800">
                  <a:defRPr/>
                </a:pPr>
                <a:endParaRPr lang="en-IN" sz="1350">
                  <a:solidFill>
                    <a:prstClr val="black"/>
                  </a:solidFill>
                  <a:latin typeface="Calibri" panose="020F0502020204030204"/>
                </a:endParaRPr>
              </a:p>
            </p:txBody>
          </p:sp>
          <p:sp>
            <p:nvSpPr>
              <p:cNvPr id="11" name="Freeform 9">
                <a:extLst>
                  <a:ext uri="{FF2B5EF4-FFF2-40B4-BE49-F238E27FC236}">
                    <a16:creationId xmlns:a16="http://schemas.microsoft.com/office/drawing/2014/main" id="{B69C8DED-9D4A-4A80-BE26-BB470036CD65}"/>
                  </a:ext>
                </a:extLst>
              </p:cNvPr>
              <p:cNvSpPr>
                <a:spLocks/>
              </p:cNvSpPr>
              <p:nvPr/>
            </p:nvSpPr>
            <p:spPr bwMode="auto">
              <a:xfrm>
                <a:off x="3841" y="1894"/>
                <a:ext cx="699" cy="567"/>
              </a:xfrm>
              <a:custGeom>
                <a:avLst/>
                <a:gdLst>
                  <a:gd name="T0" fmla="*/ 106 w 336"/>
                  <a:gd name="T1" fmla="*/ 0 h 273"/>
                  <a:gd name="T2" fmla="*/ 0 w 336"/>
                  <a:gd name="T3" fmla="*/ 184 h 273"/>
                  <a:gd name="T4" fmla="*/ 230 w 336"/>
                  <a:gd name="T5" fmla="*/ 273 h 273"/>
                  <a:gd name="T6" fmla="*/ 336 w 336"/>
                  <a:gd name="T7" fmla="*/ 256 h 273"/>
                  <a:gd name="T8" fmla="*/ 106 w 336"/>
                  <a:gd name="T9" fmla="*/ 0 h 273"/>
                </a:gdLst>
                <a:ahLst/>
                <a:cxnLst>
                  <a:cxn ang="0">
                    <a:pos x="T0" y="T1"/>
                  </a:cxn>
                  <a:cxn ang="0">
                    <a:pos x="T2" y="T3"/>
                  </a:cxn>
                  <a:cxn ang="0">
                    <a:pos x="T4" y="T5"/>
                  </a:cxn>
                  <a:cxn ang="0">
                    <a:pos x="T6" y="T7"/>
                  </a:cxn>
                  <a:cxn ang="0">
                    <a:pos x="T8" y="T9"/>
                  </a:cxn>
                </a:cxnLst>
                <a:rect l="0" t="0" r="r" b="b"/>
                <a:pathLst>
                  <a:path w="336" h="273">
                    <a:moveTo>
                      <a:pt x="106" y="0"/>
                    </a:moveTo>
                    <a:cubicBezTo>
                      <a:pt x="90" y="73"/>
                      <a:pt x="53" y="137"/>
                      <a:pt x="0" y="184"/>
                    </a:cubicBezTo>
                    <a:cubicBezTo>
                      <a:pt x="61" y="239"/>
                      <a:pt x="141" y="273"/>
                      <a:pt x="230" y="273"/>
                    </a:cubicBezTo>
                    <a:cubicBezTo>
                      <a:pt x="267" y="273"/>
                      <a:pt x="302" y="267"/>
                      <a:pt x="336" y="256"/>
                    </a:cubicBezTo>
                    <a:cubicBezTo>
                      <a:pt x="310" y="135"/>
                      <a:pt x="222" y="38"/>
                      <a:pt x="106" y="0"/>
                    </a:cubicBezTo>
                  </a:path>
                </a:pathLst>
              </a:custGeom>
              <a:gradFill>
                <a:gsLst>
                  <a:gs pos="1000">
                    <a:srgbClr val="8E2279"/>
                  </a:gs>
                  <a:gs pos="100000">
                    <a:srgbClr val="DA4CA3"/>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defTabSz="685800">
                  <a:defRPr/>
                </a:pPr>
                <a:endParaRPr lang="en-IN" sz="1350">
                  <a:solidFill>
                    <a:prstClr val="black"/>
                  </a:solidFill>
                  <a:latin typeface="Calibri" panose="020F0502020204030204"/>
                </a:endParaRPr>
              </a:p>
            </p:txBody>
          </p:sp>
          <p:sp>
            <p:nvSpPr>
              <p:cNvPr id="12" name="Freeform 10">
                <a:extLst>
                  <a:ext uri="{FF2B5EF4-FFF2-40B4-BE49-F238E27FC236}">
                    <a16:creationId xmlns:a16="http://schemas.microsoft.com/office/drawing/2014/main" id="{9B65FDD9-EF26-4989-87C0-5C99FAC44AF7}"/>
                  </a:ext>
                </a:extLst>
              </p:cNvPr>
              <p:cNvSpPr>
                <a:spLocks/>
              </p:cNvSpPr>
              <p:nvPr/>
            </p:nvSpPr>
            <p:spPr bwMode="auto">
              <a:xfrm>
                <a:off x="3142" y="1894"/>
                <a:ext cx="699" cy="567"/>
              </a:xfrm>
              <a:custGeom>
                <a:avLst/>
                <a:gdLst>
                  <a:gd name="T0" fmla="*/ 230 w 336"/>
                  <a:gd name="T1" fmla="*/ 0 h 273"/>
                  <a:gd name="T2" fmla="*/ 0 w 336"/>
                  <a:gd name="T3" fmla="*/ 256 h 273"/>
                  <a:gd name="T4" fmla="*/ 106 w 336"/>
                  <a:gd name="T5" fmla="*/ 273 h 273"/>
                  <a:gd name="T6" fmla="*/ 336 w 336"/>
                  <a:gd name="T7" fmla="*/ 184 h 273"/>
                  <a:gd name="T8" fmla="*/ 230 w 336"/>
                  <a:gd name="T9" fmla="*/ 0 h 273"/>
                </a:gdLst>
                <a:ahLst/>
                <a:cxnLst>
                  <a:cxn ang="0">
                    <a:pos x="T0" y="T1"/>
                  </a:cxn>
                  <a:cxn ang="0">
                    <a:pos x="T2" y="T3"/>
                  </a:cxn>
                  <a:cxn ang="0">
                    <a:pos x="T4" y="T5"/>
                  </a:cxn>
                  <a:cxn ang="0">
                    <a:pos x="T6" y="T7"/>
                  </a:cxn>
                  <a:cxn ang="0">
                    <a:pos x="T8" y="T9"/>
                  </a:cxn>
                </a:cxnLst>
                <a:rect l="0" t="0" r="r" b="b"/>
                <a:pathLst>
                  <a:path w="336" h="273">
                    <a:moveTo>
                      <a:pt x="230" y="0"/>
                    </a:moveTo>
                    <a:cubicBezTo>
                      <a:pt x="114" y="38"/>
                      <a:pt x="25" y="135"/>
                      <a:pt x="0" y="256"/>
                    </a:cubicBezTo>
                    <a:cubicBezTo>
                      <a:pt x="33" y="267"/>
                      <a:pt x="69" y="273"/>
                      <a:pt x="106" y="273"/>
                    </a:cubicBezTo>
                    <a:cubicBezTo>
                      <a:pt x="194" y="273"/>
                      <a:pt x="275" y="239"/>
                      <a:pt x="336" y="184"/>
                    </a:cubicBezTo>
                    <a:cubicBezTo>
                      <a:pt x="283" y="137"/>
                      <a:pt x="245" y="73"/>
                      <a:pt x="230" y="0"/>
                    </a:cubicBezTo>
                  </a:path>
                </a:pathLst>
              </a:custGeom>
              <a:gradFill>
                <a:gsLst>
                  <a:gs pos="18000">
                    <a:srgbClr val="DB2021"/>
                  </a:gs>
                  <a:gs pos="100000">
                    <a:srgbClr val="ED741F"/>
                  </a:gs>
                </a:gsLst>
                <a:lin ang="4800000" scaled="0"/>
              </a:gra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defTabSz="685800">
                  <a:defRPr/>
                </a:pPr>
                <a:endParaRPr lang="en-IN" sz="1350">
                  <a:solidFill>
                    <a:prstClr val="black"/>
                  </a:solidFill>
                  <a:latin typeface="Calibri" panose="020F0502020204030204"/>
                </a:endParaRPr>
              </a:p>
            </p:txBody>
          </p:sp>
          <p:sp>
            <p:nvSpPr>
              <p:cNvPr id="13" name="Freeform 11">
                <a:extLst>
                  <a:ext uri="{FF2B5EF4-FFF2-40B4-BE49-F238E27FC236}">
                    <a16:creationId xmlns:a16="http://schemas.microsoft.com/office/drawing/2014/main" id="{24B0AA39-3D6D-4FD9-AEBF-A799EBFBC15C}"/>
                  </a:ext>
                </a:extLst>
              </p:cNvPr>
              <p:cNvSpPr>
                <a:spLocks/>
              </p:cNvSpPr>
              <p:nvPr/>
            </p:nvSpPr>
            <p:spPr bwMode="auto">
              <a:xfrm>
                <a:off x="3621" y="1861"/>
                <a:ext cx="440" cy="415"/>
              </a:xfrm>
              <a:custGeom>
                <a:avLst/>
                <a:gdLst>
                  <a:gd name="T0" fmla="*/ 106 w 212"/>
                  <a:gd name="T1" fmla="*/ 0 h 200"/>
                  <a:gd name="T2" fmla="*/ 0 w 212"/>
                  <a:gd name="T3" fmla="*/ 16 h 200"/>
                  <a:gd name="T4" fmla="*/ 106 w 212"/>
                  <a:gd name="T5" fmla="*/ 200 h 200"/>
                  <a:gd name="T6" fmla="*/ 212 w 212"/>
                  <a:gd name="T7" fmla="*/ 16 h 200"/>
                  <a:gd name="T8" fmla="*/ 106 w 212"/>
                  <a:gd name="T9" fmla="*/ 0 h 200"/>
                </a:gdLst>
                <a:ahLst/>
                <a:cxnLst>
                  <a:cxn ang="0">
                    <a:pos x="T0" y="T1"/>
                  </a:cxn>
                  <a:cxn ang="0">
                    <a:pos x="T2" y="T3"/>
                  </a:cxn>
                  <a:cxn ang="0">
                    <a:pos x="T4" y="T5"/>
                  </a:cxn>
                  <a:cxn ang="0">
                    <a:pos x="T6" y="T7"/>
                  </a:cxn>
                  <a:cxn ang="0">
                    <a:pos x="T8" y="T9"/>
                  </a:cxn>
                </a:cxnLst>
                <a:rect l="0" t="0" r="r" b="b"/>
                <a:pathLst>
                  <a:path w="212" h="200">
                    <a:moveTo>
                      <a:pt x="106" y="0"/>
                    </a:moveTo>
                    <a:cubicBezTo>
                      <a:pt x="69" y="0"/>
                      <a:pt x="33" y="6"/>
                      <a:pt x="0" y="16"/>
                    </a:cubicBezTo>
                    <a:cubicBezTo>
                      <a:pt x="15" y="89"/>
                      <a:pt x="53" y="153"/>
                      <a:pt x="106" y="200"/>
                    </a:cubicBezTo>
                    <a:cubicBezTo>
                      <a:pt x="159" y="153"/>
                      <a:pt x="196" y="89"/>
                      <a:pt x="212" y="16"/>
                    </a:cubicBezTo>
                    <a:cubicBezTo>
                      <a:pt x="178" y="6"/>
                      <a:pt x="143" y="0"/>
                      <a:pt x="106" y="0"/>
                    </a:cubicBez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defTabSz="685800">
                  <a:defRPr/>
                </a:pPr>
                <a:endParaRPr lang="en-IN" sz="1350">
                  <a:solidFill>
                    <a:prstClr val="black"/>
                  </a:solidFill>
                  <a:latin typeface="Calibri" panose="020F0502020204030204"/>
                </a:endParaRPr>
              </a:p>
            </p:txBody>
          </p:sp>
        </p:grpSp>
        <p:sp>
          <p:nvSpPr>
            <p:cNvPr id="6" name="TextBox 5">
              <a:extLst>
                <a:ext uri="{FF2B5EF4-FFF2-40B4-BE49-F238E27FC236}">
                  <a16:creationId xmlns:a16="http://schemas.microsoft.com/office/drawing/2014/main" id="{AC177E2E-DDC4-4A0B-AF9D-3274ACAEC317}"/>
                </a:ext>
              </a:extLst>
            </p:cNvPr>
            <p:cNvSpPr txBox="1"/>
            <p:nvPr/>
          </p:nvSpPr>
          <p:spPr>
            <a:xfrm>
              <a:off x="4291635" y="3123269"/>
              <a:ext cx="1512886" cy="593250"/>
            </a:xfrm>
            <a:prstGeom prst="rect">
              <a:avLst/>
            </a:prstGeom>
            <a:noFill/>
          </p:spPr>
          <p:txBody>
            <a:bodyPr>
              <a:spAutoFit/>
            </a:bodyPr>
            <a:lstStyle/>
            <a:p>
              <a:pPr algn="ctr" defTabSz="685800">
                <a:defRPr/>
              </a:pPr>
              <a:r>
                <a:rPr lang="en-US" sz="1600" b="1" dirty="0">
                  <a:solidFill>
                    <a:prstClr val="white"/>
                  </a:solidFill>
                </a:rPr>
                <a:t>Hearts &amp; Minds </a:t>
              </a:r>
            </a:p>
          </p:txBody>
        </p:sp>
      </p:grpSp>
      <p:sp>
        <p:nvSpPr>
          <p:cNvPr id="14" name="TextBox 17"/>
          <p:cNvSpPr txBox="1">
            <a:spLocks noChangeArrowheads="1"/>
          </p:cNvSpPr>
          <p:nvPr/>
        </p:nvSpPr>
        <p:spPr bwMode="auto">
          <a:xfrm>
            <a:off x="1828800" y="1887539"/>
            <a:ext cx="2095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6858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6858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6858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6858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b="1">
                <a:solidFill>
                  <a:srgbClr val="E65321"/>
                </a:solidFill>
                <a:latin typeface="Arial" panose="020B0604020202020204" pitchFamily="34" charset="0"/>
              </a:rPr>
              <a:t>Psychological Factor </a:t>
            </a:r>
          </a:p>
        </p:txBody>
      </p:sp>
      <p:sp>
        <p:nvSpPr>
          <p:cNvPr id="15" name="TextBox 14">
            <a:extLst>
              <a:ext uri="{FF2B5EF4-FFF2-40B4-BE49-F238E27FC236}">
                <a16:creationId xmlns:a16="http://schemas.microsoft.com/office/drawing/2014/main" id="{C4A51A1E-4190-4E87-A9D8-0C53E2DBCC75}"/>
              </a:ext>
            </a:extLst>
          </p:cNvPr>
          <p:cNvSpPr txBox="1"/>
          <p:nvPr/>
        </p:nvSpPr>
        <p:spPr>
          <a:xfrm>
            <a:off x="1835151" y="2087563"/>
            <a:ext cx="2124075" cy="400050"/>
          </a:xfrm>
          <a:prstGeom prst="rect">
            <a:avLst/>
          </a:prstGeom>
          <a:noFill/>
        </p:spPr>
        <p:txBody>
          <a:bodyPr>
            <a:spAutoFit/>
          </a:bodyPr>
          <a:lstStyle/>
          <a:p>
            <a:pPr algn="just" defTabSz="685800">
              <a:defRPr/>
            </a:pPr>
            <a:r>
              <a:rPr lang="en-IN" sz="1000" dirty="0">
                <a:solidFill>
                  <a:schemeClr val="tx1">
                    <a:lumMod val="50000"/>
                    <a:lumOff val="50000"/>
                  </a:schemeClr>
                </a:solidFill>
              </a:rPr>
              <a:t>How people think and feel about safety. Their beliefs &amp; attitudes. </a:t>
            </a:r>
          </a:p>
        </p:txBody>
      </p:sp>
      <p:sp>
        <p:nvSpPr>
          <p:cNvPr id="16" name="TextBox 19"/>
          <p:cNvSpPr txBox="1">
            <a:spLocks noChangeArrowheads="1"/>
          </p:cNvSpPr>
          <p:nvPr/>
        </p:nvSpPr>
        <p:spPr bwMode="auto">
          <a:xfrm>
            <a:off x="7683500" y="1836738"/>
            <a:ext cx="20955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6858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6858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6858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6858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b="1">
                <a:solidFill>
                  <a:srgbClr val="49539C"/>
                </a:solidFill>
                <a:latin typeface="Arial" panose="020B0604020202020204" pitchFamily="34" charset="0"/>
              </a:rPr>
              <a:t>Behavioral  Factor</a:t>
            </a:r>
          </a:p>
        </p:txBody>
      </p:sp>
      <p:sp>
        <p:nvSpPr>
          <p:cNvPr id="17" name="TextBox 16">
            <a:extLst>
              <a:ext uri="{FF2B5EF4-FFF2-40B4-BE49-F238E27FC236}">
                <a16:creationId xmlns:a16="http://schemas.microsoft.com/office/drawing/2014/main" id="{6748FA30-5B75-48D7-AA70-577DD14C8942}"/>
              </a:ext>
            </a:extLst>
          </p:cNvPr>
          <p:cNvSpPr txBox="1"/>
          <p:nvPr/>
        </p:nvSpPr>
        <p:spPr>
          <a:xfrm>
            <a:off x="7683500" y="2052638"/>
            <a:ext cx="2541588" cy="400050"/>
          </a:xfrm>
          <a:prstGeom prst="rect">
            <a:avLst/>
          </a:prstGeom>
          <a:noFill/>
        </p:spPr>
        <p:txBody>
          <a:bodyPr>
            <a:spAutoFit/>
          </a:bodyPr>
          <a:lstStyle/>
          <a:p>
            <a:pPr algn="just" defTabSz="685800">
              <a:defRPr/>
            </a:pPr>
            <a:r>
              <a:rPr lang="en-US" sz="1000" dirty="0">
                <a:solidFill>
                  <a:schemeClr val="tx1">
                    <a:lumMod val="50000"/>
                    <a:lumOff val="50000"/>
                  </a:schemeClr>
                </a:solidFill>
              </a:rPr>
              <a:t>What do we actually do on a daily basis to improve safety</a:t>
            </a:r>
            <a:endParaRPr lang="en-IN" sz="1000" dirty="0">
              <a:solidFill>
                <a:schemeClr val="tx1">
                  <a:lumMod val="50000"/>
                  <a:lumOff val="50000"/>
                </a:schemeClr>
              </a:solidFill>
            </a:endParaRPr>
          </a:p>
        </p:txBody>
      </p:sp>
      <p:sp>
        <p:nvSpPr>
          <p:cNvPr id="18" name="TextBox 21"/>
          <p:cNvSpPr txBox="1">
            <a:spLocks noChangeArrowheads="1"/>
          </p:cNvSpPr>
          <p:nvPr/>
        </p:nvSpPr>
        <p:spPr bwMode="auto">
          <a:xfrm>
            <a:off x="4778375" y="4899026"/>
            <a:ext cx="2095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6858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6858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6858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6858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200" b="1">
                <a:solidFill>
                  <a:srgbClr val="CB439A"/>
                </a:solidFill>
                <a:latin typeface="Arial" panose="020B0604020202020204" pitchFamily="34" charset="0"/>
              </a:rPr>
              <a:t>Situational Factor</a:t>
            </a:r>
          </a:p>
        </p:txBody>
      </p:sp>
      <p:sp>
        <p:nvSpPr>
          <p:cNvPr id="19" name="TextBox 18">
            <a:extLst>
              <a:ext uri="{FF2B5EF4-FFF2-40B4-BE49-F238E27FC236}">
                <a16:creationId xmlns:a16="http://schemas.microsoft.com/office/drawing/2014/main" id="{B44DB5FB-41A5-4BBA-A5CC-9A7C3CB61FCB}"/>
              </a:ext>
            </a:extLst>
          </p:cNvPr>
          <p:cNvSpPr txBox="1"/>
          <p:nvPr/>
        </p:nvSpPr>
        <p:spPr>
          <a:xfrm>
            <a:off x="4318000" y="5087938"/>
            <a:ext cx="3240088" cy="861774"/>
          </a:xfrm>
          <a:prstGeom prst="rect">
            <a:avLst/>
          </a:prstGeom>
          <a:noFill/>
        </p:spPr>
        <p:txBody>
          <a:bodyPr>
            <a:spAutoFit/>
          </a:bodyPr>
          <a:lstStyle/>
          <a:p>
            <a:pPr algn="just" defTabSz="685800">
              <a:defRPr/>
            </a:pPr>
            <a:r>
              <a:rPr lang="en-US" sz="1000" dirty="0">
                <a:solidFill>
                  <a:schemeClr val="tx1">
                    <a:lumMod val="50000"/>
                    <a:lumOff val="50000"/>
                  </a:schemeClr>
                </a:solidFill>
              </a:rPr>
              <a:t>This is what the organization does to control safety, and involves a wide number of things such as the physical environment, management systems, communication, monitoring and controls, resources etc.</a:t>
            </a:r>
            <a:endParaRPr lang="en-IN" sz="1000" dirty="0">
              <a:solidFill>
                <a:schemeClr val="tx1">
                  <a:lumMod val="50000"/>
                  <a:lumOff val="50000"/>
                </a:schemeClr>
              </a:solidFill>
            </a:endParaRPr>
          </a:p>
        </p:txBody>
      </p:sp>
      <p:sp>
        <p:nvSpPr>
          <p:cNvPr id="20" name="TextBox 23"/>
          <p:cNvSpPr txBox="1">
            <a:spLocks noChangeArrowheads="1"/>
          </p:cNvSpPr>
          <p:nvPr/>
        </p:nvSpPr>
        <p:spPr bwMode="auto">
          <a:xfrm>
            <a:off x="6080125" y="2287589"/>
            <a:ext cx="15573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6858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6858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6858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6858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600" b="1">
                <a:solidFill>
                  <a:srgbClr val="FFFFFF"/>
                </a:solidFill>
                <a:latin typeface="Arial" panose="020B0604020202020204" pitchFamily="34" charset="0"/>
              </a:rPr>
              <a:t>Daily Actions</a:t>
            </a:r>
          </a:p>
        </p:txBody>
      </p:sp>
      <p:sp>
        <p:nvSpPr>
          <p:cNvPr id="21" name="TextBox 24"/>
          <p:cNvSpPr txBox="1">
            <a:spLocks noChangeArrowheads="1"/>
          </p:cNvSpPr>
          <p:nvPr/>
        </p:nvSpPr>
        <p:spPr bwMode="auto">
          <a:xfrm>
            <a:off x="5048250" y="3790950"/>
            <a:ext cx="1511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6858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6858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6858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6858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600" b="1">
                <a:solidFill>
                  <a:srgbClr val="FFFFFF"/>
                </a:solidFill>
                <a:latin typeface="Arial" panose="020B0604020202020204" pitchFamily="34" charset="0"/>
              </a:rPr>
              <a:t>Management Systems</a:t>
            </a:r>
          </a:p>
        </p:txBody>
      </p:sp>
      <p:sp>
        <p:nvSpPr>
          <p:cNvPr id="22" name="TextBox 21"/>
          <p:cNvSpPr txBox="1"/>
          <p:nvPr/>
        </p:nvSpPr>
        <p:spPr>
          <a:xfrm>
            <a:off x="5554694" y="1801469"/>
            <a:ext cx="430887" cy="1205584"/>
          </a:xfrm>
          <a:prstGeom prst="rect">
            <a:avLst/>
          </a:prstGeom>
          <a:noFill/>
        </p:spPr>
        <p:txBody>
          <a:bodyPr vert="vert270">
            <a:spAutoFit/>
          </a:bodyPr>
          <a:lstStyle/>
          <a:p>
            <a:pPr>
              <a:defRPr/>
            </a:pPr>
            <a:r>
              <a:rPr lang="en-US" sz="1600" b="1" dirty="0">
                <a:solidFill>
                  <a:schemeClr val="bg1"/>
                </a:solidFill>
              </a:rPr>
              <a:t>Leadership</a:t>
            </a:r>
          </a:p>
        </p:txBody>
      </p:sp>
      <p:sp>
        <p:nvSpPr>
          <p:cNvPr id="24" name="TextBox 23"/>
          <p:cNvSpPr txBox="1"/>
          <p:nvPr/>
        </p:nvSpPr>
        <p:spPr>
          <a:xfrm rot="5400000">
            <a:off x="9071708" y="2715266"/>
            <a:ext cx="461665" cy="2106921"/>
          </a:xfrm>
          <a:prstGeom prst="rect">
            <a:avLst/>
          </a:prstGeom>
          <a:noFill/>
        </p:spPr>
        <p:txBody>
          <a:bodyPr vert="vert270">
            <a:spAutoFit/>
          </a:bodyPr>
          <a:lstStyle/>
          <a:p>
            <a:pPr algn="ctr" eaLnBrk="1" hangingPunct="1">
              <a:defRPr/>
            </a:pPr>
            <a:r>
              <a:rPr lang="en-US" dirty="0">
                <a:solidFill>
                  <a:srgbClr val="FF0000"/>
                </a:solidFill>
                <a:hlinkClick r:id="rId2"/>
              </a:rPr>
              <a:t>Safety Leadership</a:t>
            </a:r>
            <a:endParaRPr lang="en-US" dirty="0">
              <a:solidFill>
                <a:srgbClr val="FF0000"/>
              </a:solidFill>
            </a:endParaRPr>
          </a:p>
        </p:txBody>
      </p:sp>
      <p:sp>
        <p:nvSpPr>
          <p:cNvPr id="25" name="TextBox 22"/>
          <p:cNvSpPr txBox="1">
            <a:spLocks noChangeArrowheads="1"/>
          </p:cNvSpPr>
          <p:nvPr/>
        </p:nvSpPr>
        <p:spPr bwMode="auto">
          <a:xfrm>
            <a:off x="8731250" y="5636929"/>
            <a:ext cx="2362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600" b="1" i="1" dirty="0">
                <a:latin typeface="Arial" panose="020B0604020202020204" pitchFamily="34" charset="0"/>
              </a:rPr>
              <a:t>By Dominic Cooper</a:t>
            </a:r>
          </a:p>
        </p:txBody>
      </p:sp>
      <p:sp>
        <p:nvSpPr>
          <p:cNvPr id="26" name="Rectangle 25"/>
          <p:cNvSpPr/>
          <p:nvPr/>
        </p:nvSpPr>
        <p:spPr>
          <a:xfrm>
            <a:off x="498370" y="66246"/>
            <a:ext cx="4222744" cy="676503"/>
          </a:xfrm>
          <a:prstGeom prst="rect">
            <a:avLst/>
          </a:prstGeom>
          <a:solidFill>
            <a:srgbClr val="F7921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tx1">
                    <a:lumMod val="65000"/>
                    <a:lumOff val="35000"/>
                  </a:schemeClr>
                </a:solidFill>
              </a:rPr>
              <a:t>Safety Culture  </a:t>
            </a:r>
          </a:p>
        </p:txBody>
      </p:sp>
    </p:spTree>
    <p:extLst>
      <p:ext uri="{BB962C8B-B14F-4D97-AF65-F5344CB8AC3E}">
        <p14:creationId xmlns:p14="http://schemas.microsoft.com/office/powerpoint/2010/main" val="996106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08000" y="1143000"/>
            <a:ext cx="11379200" cy="4216539"/>
          </a:xfrm>
          <a:prstGeom prst="rect">
            <a:avLst/>
          </a:prstGeom>
          <a:noFill/>
        </p:spPr>
        <p:txBody>
          <a:bodyPr>
            <a:spAutoFit/>
          </a:bodyPr>
          <a:lstStyle/>
          <a:p>
            <a:pPr marL="342900" indent="-342900" algn="ctr" eaLnBrk="1" fontAlgn="auto" hangingPunct="1">
              <a:spcBef>
                <a:spcPts val="0"/>
              </a:spcBef>
              <a:spcAft>
                <a:spcPts val="0"/>
              </a:spcAft>
              <a:defRPr/>
            </a:pPr>
            <a:r>
              <a:rPr lang="en-US" sz="2800" b="1" dirty="0">
                <a:solidFill>
                  <a:schemeClr val="accent2">
                    <a:lumMod val="75000"/>
                  </a:schemeClr>
                </a:solidFill>
                <a:latin typeface="Arial" charset="0"/>
                <a:cs typeface="Arial" charset="0"/>
              </a:rPr>
              <a:t>What Behavior Based Safety </a:t>
            </a:r>
            <a:r>
              <a:rPr lang="en-US" sz="2800" b="1" u="sng" dirty="0">
                <a:solidFill>
                  <a:srgbClr val="FF0000"/>
                </a:solidFill>
                <a:latin typeface="Arial" charset="0"/>
                <a:cs typeface="Arial" charset="0"/>
              </a:rPr>
              <a:t>is</a:t>
            </a:r>
            <a:r>
              <a:rPr lang="en-US" sz="2800" b="1" u="sng" dirty="0">
                <a:solidFill>
                  <a:schemeClr val="accent2">
                    <a:lumMod val="75000"/>
                  </a:schemeClr>
                </a:solidFill>
                <a:latin typeface="Arial" charset="0"/>
                <a:cs typeface="Arial" charset="0"/>
              </a:rPr>
              <a:t> </a:t>
            </a:r>
            <a:r>
              <a:rPr lang="en-US" sz="2800" b="1" u="sng" dirty="0" smtClean="0">
                <a:solidFill>
                  <a:srgbClr val="FF0000"/>
                </a:solidFill>
                <a:latin typeface="Arial" charset="0"/>
                <a:cs typeface="Arial" charset="0"/>
              </a:rPr>
              <a:t>NOT ?</a:t>
            </a:r>
            <a:endParaRPr lang="en-US" sz="2800" b="1" u="sng" dirty="0">
              <a:solidFill>
                <a:srgbClr val="FF0000"/>
              </a:solidFill>
              <a:latin typeface="Arial" charset="0"/>
              <a:cs typeface="Arial" charset="0"/>
            </a:endParaRPr>
          </a:p>
          <a:p>
            <a:pPr marL="342900" indent="-342900" algn="ctr" eaLnBrk="1" fontAlgn="auto" hangingPunct="1">
              <a:spcBef>
                <a:spcPts val="0"/>
              </a:spcBef>
              <a:spcAft>
                <a:spcPts val="0"/>
              </a:spcAft>
              <a:defRPr/>
            </a:pPr>
            <a:endParaRPr lang="en-US" sz="2000" b="1" dirty="0">
              <a:solidFill>
                <a:schemeClr val="accent6">
                  <a:lumMod val="75000"/>
                </a:schemeClr>
              </a:solidFill>
              <a:latin typeface="Arial" charset="0"/>
              <a:cs typeface="Arial" charset="0"/>
            </a:endParaRPr>
          </a:p>
          <a:p>
            <a:pPr marL="342900" indent="-342900" eaLnBrk="1" fontAlgn="auto" hangingPunct="1">
              <a:spcBef>
                <a:spcPts val="0"/>
              </a:spcBef>
              <a:spcAft>
                <a:spcPts val="0"/>
              </a:spcAft>
              <a:buFont typeface="Wingdings" panose="05000000000000000000" pitchFamily="2" charset="2"/>
              <a:buChar char="v"/>
              <a:defRPr/>
            </a:pPr>
            <a:r>
              <a:rPr lang="en-US" sz="2000" dirty="0">
                <a:solidFill>
                  <a:schemeClr val="tx1">
                    <a:lumMod val="65000"/>
                    <a:lumOff val="35000"/>
                  </a:schemeClr>
                </a:solidFill>
                <a:latin typeface="Arial" charset="0"/>
                <a:cs typeface="Arial" charset="0"/>
              </a:rPr>
              <a:t>Only about observations and </a:t>
            </a:r>
            <a:r>
              <a:rPr lang="en-US" sz="2000" dirty="0" smtClean="0">
                <a:solidFill>
                  <a:schemeClr val="tx1">
                    <a:lumMod val="65000"/>
                    <a:lumOff val="35000"/>
                  </a:schemeClr>
                </a:solidFill>
                <a:latin typeface="Arial" charset="0"/>
                <a:cs typeface="Arial" charset="0"/>
              </a:rPr>
              <a:t>feedback</a:t>
            </a:r>
          </a:p>
          <a:p>
            <a:pPr marL="342900" indent="-342900" eaLnBrk="1" fontAlgn="auto" hangingPunct="1">
              <a:spcBef>
                <a:spcPts val="0"/>
              </a:spcBef>
              <a:spcAft>
                <a:spcPts val="0"/>
              </a:spcAft>
              <a:buFont typeface="Wingdings" panose="05000000000000000000" pitchFamily="2" charset="2"/>
              <a:buChar char="v"/>
              <a:defRPr/>
            </a:pPr>
            <a:endParaRPr lang="en-US" sz="2000" dirty="0">
              <a:solidFill>
                <a:schemeClr val="tx1">
                  <a:lumMod val="65000"/>
                  <a:lumOff val="35000"/>
                </a:schemeClr>
              </a:solidFill>
              <a:latin typeface="Arial" charset="0"/>
              <a:cs typeface="Arial" charset="0"/>
            </a:endParaRPr>
          </a:p>
          <a:p>
            <a:pPr marL="342900" indent="-342900" eaLnBrk="1" fontAlgn="auto" hangingPunct="1">
              <a:spcBef>
                <a:spcPts val="0"/>
              </a:spcBef>
              <a:spcAft>
                <a:spcPts val="0"/>
              </a:spcAft>
              <a:buFont typeface="Wingdings" panose="05000000000000000000" pitchFamily="2" charset="2"/>
              <a:buChar char="v"/>
              <a:defRPr/>
            </a:pPr>
            <a:r>
              <a:rPr lang="en-US" sz="2000" dirty="0">
                <a:solidFill>
                  <a:schemeClr val="tx1">
                    <a:lumMod val="65000"/>
                    <a:lumOff val="35000"/>
                  </a:schemeClr>
                </a:solidFill>
                <a:latin typeface="Arial" charset="0"/>
                <a:cs typeface="Arial" charset="0"/>
              </a:rPr>
              <a:t>Concerned only about the behaviors of line </a:t>
            </a:r>
            <a:r>
              <a:rPr lang="en-US" sz="2000" dirty="0" smtClean="0">
                <a:solidFill>
                  <a:schemeClr val="tx1">
                    <a:lumMod val="65000"/>
                    <a:lumOff val="35000"/>
                  </a:schemeClr>
                </a:solidFill>
                <a:latin typeface="Arial" charset="0"/>
                <a:cs typeface="Arial" charset="0"/>
              </a:rPr>
              <a:t>employees</a:t>
            </a:r>
          </a:p>
          <a:p>
            <a:pPr marL="342900" indent="-342900" eaLnBrk="1" fontAlgn="auto" hangingPunct="1">
              <a:spcBef>
                <a:spcPts val="0"/>
              </a:spcBef>
              <a:spcAft>
                <a:spcPts val="0"/>
              </a:spcAft>
              <a:buFont typeface="Wingdings" panose="05000000000000000000" pitchFamily="2" charset="2"/>
              <a:buChar char="v"/>
              <a:defRPr/>
            </a:pPr>
            <a:endParaRPr lang="en-US" sz="2000" dirty="0">
              <a:solidFill>
                <a:schemeClr val="tx1">
                  <a:lumMod val="65000"/>
                  <a:lumOff val="35000"/>
                </a:schemeClr>
              </a:solidFill>
              <a:latin typeface="Arial" charset="0"/>
              <a:cs typeface="Arial" charset="0"/>
            </a:endParaRPr>
          </a:p>
          <a:p>
            <a:pPr marL="342900" indent="-342900" eaLnBrk="1" fontAlgn="auto" hangingPunct="1">
              <a:spcBef>
                <a:spcPts val="0"/>
              </a:spcBef>
              <a:spcAft>
                <a:spcPts val="0"/>
              </a:spcAft>
              <a:buFont typeface="Wingdings" panose="05000000000000000000" pitchFamily="2" charset="2"/>
              <a:buChar char="v"/>
              <a:defRPr/>
            </a:pPr>
            <a:r>
              <a:rPr lang="en-US" sz="2000" dirty="0">
                <a:solidFill>
                  <a:schemeClr val="tx1">
                    <a:lumMod val="65000"/>
                    <a:lumOff val="35000"/>
                  </a:schemeClr>
                </a:solidFill>
                <a:latin typeface="Arial" charset="0"/>
                <a:cs typeface="Arial" charset="0"/>
              </a:rPr>
              <a:t>Focused on incident </a:t>
            </a:r>
            <a:r>
              <a:rPr lang="en-US" sz="2000" dirty="0" smtClean="0">
                <a:solidFill>
                  <a:schemeClr val="tx1">
                    <a:lumMod val="65000"/>
                    <a:lumOff val="35000"/>
                  </a:schemeClr>
                </a:solidFill>
                <a:latin typeface="Arial" charset="0"/>
                <a:cs typeface="Arial" charset="0"/>
              </a:rPr>
              <a:t>rates</a:t>
            </a:r>
          </a:p>
          <a:p>
            <a:pPr marL="342900" indent="-342900" eaLnBrk="1" fontAlgn="auto" hangingPunct="1">
              <a:spcBef>
                <a:spcPts val="0"/>
              </a:spcBef>
              <a:spcAft>
                <a:spcPts val="0"/>
              </a:spcAft>
              <a:buFont typeface="Wingdings" panose="05000000000000000000" pitchFamily="2" charset="2"/>
              <a:buChar char="v"/>
              <a:defRPr/>
            </a:pPr>
            <a:endParaRPr lang="en-US" sz="2000" dirty="0">
              <a:solidFill>
                <a:schemeClr val="tx1">
                  <a:lumMod val="65000"/>
                  <a:lumOff val="35000"/>
                </a:schemeClr>
              </a:solidFill>
              <a:latin typeface="Arial" charset="0"/>
              <a:cs typeface="Arial" charset="0"/>
            </a:endParaRPr>
          </a:p>
          <a:p>
            <a:pPr marL="342900" indent="-342900" eaLnBrk="1" fontAlgn="auto" hangingPunct="1">
              <a:spcBef>
                <a:spcPts val="0"/>
              </a:spcBef>
              <a:spcAft>
                <a:spcPts val="0"/>
              </a:spcAft>
              <a:buFont typeface="Wingdings" panose="05000000000000000000" pitchFamily="2" charset="2"/>
              <a:buChar char="v"/>
              <a:defRPr/>
            </a:pPr>
            <a:r>
              <a:rPr lang="en-US" sz="2000" dirty="0">
                <a:solidFill>
                  <a:schemeClr val="tx1">
                    <a:lumMod val="65000"/>
                    <a:lumOff val="35000"/>
                  </a:schemeClr>
                </a:solidFill>
                <a:latin typeface="Arial" charset="0"/>
                <a:cs typeface="Arial" charset="0"/>
              </a:rPr>
              <a:t>A substitution for traditional risk management </a:t>
            </a:r>
            <a:r>
              <a:rPr lang="en-US" sz="2000" dirty="0" smtClean="0">
                <a:solidFill>
                  <a:schemeClr val="tx1">
                    <a:lumMod val="65000"/>
                    <a:lumOff val="35000"/>
                  </a:schemeClr>
                </a:solidFill>
                <a:latin typeface="Arial" charset="0"/>
                <a:cs typeface="Arial" charset="0"/>
              </a:rPr>
              <a:t>techniques</a:t>
            </a:r>
          </a:p>
          <a:p>
            <a:pPr marL="342900" indent="-342900" eaLnBrk="1" fontAlgn="auto" hangingPunct="1">
              <a:spcBef>
                <a:spcPts val="0"/>
              </a:spcBef>
              <a:spcAft>
                <a:spcPts val="0"/>
              </a:spcAft>
              <a:buFont typeface="Wingdings" panose="05000000000000000000" pitchFamily="2" charset="2"/>
              <a:buChar char="v"/>
              <a:defRPr/>
            </a:pPr>
            <a:endParaRPr lang="en-US" sz="2000" dirty="0">
              <a:solidFill>
                <a:schemeClr val="tx1">
                  <a:lumMod val="65000"/>
                  <a:lumOff val="35000"/>
                </a:schemeClr>
              </a:solidFill>
              <a:latin typeface="Arial" charset="0"/>
              <a:cs typeface="Arial" charset="0"/>
            </a:endParaRPr>
          </a:p>
          <a:p>
            <a:pPr marL="342900" indent="-342900" eaLnBrk="1" fontAlgn="auto" hangingPunct="1">
              <a:spcBef>
                <a:spcPts val="0"/>
              </a:spcBef>
              <a:spcAft>
                <a:spcPts val="0"/>
              </a:spcAft>
              <a:buFont typeface="Wingdings" panose="05000000000000000000" pitchFamily="2" charset="2"/>
              <a:buChar char="v"/>
              <a:defRPr/>
            </a:pPr>
            <a:r>
              <a:rPr lang="en-US" sz="2000" dirty="0">
                <a:solidFill>
                  <a:schemeClr val="tx1">
                    <a:lumMod val="65000"/>
                    <a:lumOff val="35000"/>
                  </a:schemeClr>
                </a:solidFill>
                <a:latin typeface="Arial" charset="0"/>
                <a:cs typeface="Arial" charset="0"/>
              </a:rPr>
              <a:t>Manipulation and blaming of </a:t>
            </a:r>
            <a:r>
              <a:rPr lang="en-US" sz="2000" dirty="0" smtClean="0">
                <a:solidFill>
                  <a:schemeClr val="tx1">
                    <a:lumMod val="65000"/>
                    <a:lumOff val="35000"/>
                  </a:schemeClr>
                </a:solidFill>
                <a:latin typeface="Arial" charset="0"/>
                <a:cs typeface="Arial" charset="0"/>
              </a:rPr>
              <a:t>people</a:t>
            </a:r>
          </a:p>
          <a:p>
            <a:pPr marL="342900" indent="-342900" eaLnBrk="1" fontAlgn="auto" hangingPunct="1">
              <a:spcBef>
                <a:spcPts val="0"/>
              </a:spcBef>
              <a:spcAft>
                <a:spcPts val="0"/>
              </a:spcAft>
              <a:buFont typeface="Wingdings" panose="05000000000000000000" pitchFamily="2" charset="2"/>
              <a:buChar char="v"/>
              <a:defRPr/>
            </a:pPr>
            <a:endParaRPr lang="en-US" sz="2000" dirty="0">
              <a:solidFill>
                <a:schemeClr val="tx1">
                  <a:lumMod val="65000"/>
                  <a:lumOff val="35000"/>
                </a:schemeClr>
              </a:solidFill>
              <a:latin typeface="Arial" charset="0"/>
              <a:cs typeface="Arial" charset="0"/>
            </a:endParaRPr>
          </a:p>
          <a:p>
            <a:pPr marL="342900" indent="-342900" eaLnBrk="1" fontAlgn="auto" hangingPunct="1">
              <a:spcBef>
                <a:spcPts val="0"/>
              </a:spcBef>
              <a:spcAft>
                <a:spcPts val="0"/>
              </a:spcAft>
              <a:buFont typeface="Wingdings" panose="05000000000000000000" pitchFamily="2" charset="2"/>
              <a:buChar char="v"/>
              <a:defRPr/>
            </a:pPr>
            <a:r>
              <a:rPr lang="en-US" sz="2000" dirty="0">
                <a:solidFill>
                  <a:schemeClr val="tx1">
                    <a:lumMod val="65000"/>
                    <a:lumOff val="35000"/>
                  </a:schemeClr>
                </a:solidFill>
                <a:latin typeface="Arial" charset="0"/>
                <a:cs typeface="Arial" charset="0"/>
              </a:rPr>
              <a:t>A process that does not require employee engagement &amp; </a:t>
            </a:r>
            <a:r>
              <a:rPr lang="en-US" sz="2000" dirty="0" smtClean="0">
                <a:solidFill>
                  <a:schemeClr val="tx1">
                    <a:lumMod val="65000"/>
                    <a:lumOff val="35000"/>
                  </a:schemeClr>
                </a:solidFill>
                <a:latin typeface="Arial" charset="0"/>
                <a:cs typeface="Arial" charset="0"/>
              </a:rPr>
              <a:t>employment </a:t>
            </a:r>
            <a:endParaRPr lang="en-US" sz="2000" dirty="0">
              <a:solidFill>
                <a:schemeClr val="tx1">
                  <a:lumMod val="65000"/>
                  <a:lumOff val="35000"/>
                </a:schemeClr>
              </a:solidFill>
              <a:latin typeface="Arial" charset="0"/>
              <a:cs typeface="Arial" charset="0"/>
            </a:endParaRPr>
          </a:p>
        </p:txBody>
      </p:sp>
      <p:sp>
        <p:nvSpPr>
          <p:cNvPr id="4" name="Rectangle 3"/>
          <p:cNvSpPr/>
          <p:nvPr/>
        </p:nvSpPr>
        <p:spPr>
          <a:xfrm>
            <a:off x="551384" y="88201"/>
            <a:ext cx="5544616" cy="676503"/>
          </a:xfrm>
          <a:prstGeom prst="rect">
            <a:avLst/>
          </a:prstGeom>
          <a:solidFill>
            <a:srgbClr val="F7921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tx1">
                    <a:lumMod val="65000"/>
                    <a:lumOff val="35000"/>
                  </a:schemeClr>
                </a:solidFill>
              </a:rPr>
              <a:t>Behavior Based Safety</a:t>
            </a:r>
          </a:p>
        </p:txBody>
      </p:sp>
    </p:spTree>
    <p:extLst>
      <p:ext uri="{BB962C8B-B14F-4D97-AF65-F5344CB8AC3E}">
        <p14:creationId xmlns:p14="http://schemas.microsoft.com/office/powerpoint/2010/main" val="218532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5"/>
          <p:cNvGrpSpPr>
            <a:grpSpLocks/>
          </p:cNvGrpSpPr>
          <p:nvPr/>
        </p:nvGrpSpPr>
        <p:grpSpPr bwMode="auto">
          <a:xfrm>
            <a:off x="1353115" y="1468165"/>
            <a:ext cx="4636965" cy="4343040"/>
            <a:chOff x="2045302" y="2504791"/>
            <a:chExt cx="4489485" cy="7434624"/>
          </a:xfrm>
        </p:grpSpPr>
        <p:sp>
          <p:nvSpPr>
            <p:cNvPr id="5" name="Rectangle 4"/>
            <p:cNvSpPr/>
            <p:nvPr/>
          </p:nvSpPr>
          <p:spPr>
            <a:xfrm>
              <a:off x="2261392" y="2504791"/>
              <a:ext cx="4273395" cy="7434624"/>
            </a:xfrm>
            <a:prstGeom prst="rect">
              <a:avLst/>
            </a:prstGeom>
            <a:no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sz="1600" b="1" dirty="0"/>
            </a:p>
          </p:txBody>
        </p:sp>
        <p:sp>
          <p:nvSpPr>
            <p:cNvPr id="6" name="TextBox 5"/>
            <p:cNvSpPr txBox="1"/>
            <p:nvPr/>
          </p:nvSpPr>
          <p:spPr>
            <a:xfrm rot="3281126">
              <a:off x="2212853" y="2455320"/>
              <a:ext cx="942506" cy="1277608"/>
            </a:xfrm>
            <a:prstGeom prst="rect">
              <a:avLst/>
            </a:prstGeom>
            <a:noFill/>
          </p:spPr>
          <p:txBody>
            <a:bodyPr vert="vert270">
              <a:spAutoFit/>
            </a:bodyPr>
            <a:lstStyle/>
            <a:p>
              <a:pPr algn="ctr" eaLnBrk="1" fontAlgn="auto" hangingPunct="1">
                <a:spcBef>
                  <a:spcPts val="0"/>
                </a:spcBef>
                <a:spcAft>
                  <a:spcPts val="0"/>
                </a:spcAft>
                <a:defRPr/>
              </a:pPr>
              <a:r>
                <a:rPr lang="en-US" sz="2400" b="1" dirty="0">
                  <a:solidFill>
                    <a:schemeClr val="bg1"/>
                  </a:solidFill>
                  <a:latin typeface="+mn-lt"/>
                  <a:cs typeface="+mn-cs"/>
                </a:rPr>
                <a:t>STOP</a:t>
              </a:r>
              <a:endParaRPr lang="uk-UA" sz="2400" b="1" dirty="0">
                <a:solidFill>
                  <a:schemeClr val="bg1"/>
                </a:solidFill>
                <a:latin typeface="+mn-lt"/>
                <a:cs typeface="+mn-cs"/>
              </a:endParaRPr>
            </a:p>
          </p:txBody>
        </p:sp>
        <p:sp>
          <p:nvSpPr>
            <p:cNvPr id="7" name="TextBox 22"/>
            <p:cNvSpPr txBox="1">
              <a:spLocks noChangeArrowheads="1"/>
            </p:cNvSpPr>
            <p:nvPr/>
          </p:nvSpPr>
          <p:spPr bwMode="auto">
            <a:xfrm>
              <a:off x="2358335" y="4435718"/>
              <a:ext cx="4172778" cy="4309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71463" indent="-271463">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eaLnBrk="1" hangingPunct="1">
                <a:lnSpc>
                  <a:spcPct val="110000"/>
                </a:lnSpc>
                <a:spcBef>
                  <a:spcPct val="0"/>
                </a:spcBef>
                <a:buSzTx/>
                <a:buFont typeface="Arial" panose="020B0604020202020204" pitchFamily="34" charset="0"/>
                <a:buAutoNum type="arabicPeriod"/>
              </a:pPr>
              <a:r>
                <a:rPr lang="en-US" altLang="en-US" sz="1500" b="1" dirty="0">
                  <a:solidFill>
                    <a:srgbClr val="595959"/>
                  </a:solidFill>
                </a:rPr>
                <a:t>ONE FITS ALL </a:t>
              </a:r>
              <a:r>
                <a:rPr lang="en-US" altLang="en-US" sz="1500" b="1" dirty="0" smtClean="0">
                  <a:solidFill>
                    <a:srgbClr val="595959"/>
                  </a:solidFill>
                </a:rPr>
                <a:t>APPROACH</a:t>
              </a:r>
              <a:endParaRPr lang="en-US" altLang="en-US" sz="1500" b="1" dirty="0">
                <a:solidFill>
                  <a:srgbClr val="595959"/>
                </a:solidFill>
              </a:endParaRPr>
            </a:p>
            <a:p>
              <a:pPr eaLnBrk="1" hangingPunct="1">
                <a:lnSpc>
                  <a:spcPct val="110000"/>
                </a:lnSpc>
                <a:spcBef>
                  <a:spcPct val="0"/>
                </a:spcBef>
                <a:buSzTx/>
                <a:buFont typeface="Arial" panose="020B0604020202020204" pitchFamily="34" charset="0"/>
                <a:buAutoNum type="arabicPeriod"/>
              </a:pPr>
              <a:r>
                <a:rPr lang="en-US" altLang="en-US" sz="1500" b="1" dirty="0">
                  <a:solidFill>
                    <a:srgbClr val="595959"/>
                  </a:solidFill>
                </a:rPr>
                <a:t>FOR FIELD STAFF </a:t>
              </a:r>
              <a:r>
                <a:rPr lang="en-US" altLang="en-US" sz="1500" b="1" dirty="0" smtClean="0">
                  <a:solidFill>
                    <a:srgbClr val="595959"/>
                  </a:solidFill>
                </a:rPr>
                <a:t>ONLY</a:t>
              </a:r>
              <a:endParaRPr lang="en-US" altLang="en-US" sz="1500" b="1" dirty="0">
                <a:solidFill>
                  <a:srgbClr val="595959"/>
                </a:solidFill>
              </a:endParaRPr>
            </a:p>
            <a:p>
              <a:pPr eaLnBrk="1" hangingPunct="1">
                <a:lnSpc>
                  <a:spcPct val="110000"/>
                </a:lnSpc>
                <a:spcBef>
                  <a:spcPct val="0"/>
                </a:spcBef>
                <a:buSzTx/>
                <a:buFont typeface="Arial" panose="020B0604020202020204" pitchFamily="34" charset="0"/>
                <a:buAutoNum type="arabicPeriod"/>
              </a:pPr>
              <a:r>
                <a:rPr lang="en-US" altLang="en-US" sz="1500" b="1" dirty="0">
                  <a:solidFill>
                    <a:srgbClr val="595959"/>
                  </a:solidFill>
                </a:rPr>
                <a:t>ORIGINALLY LIMITED TO </a:t>
              </a:r>
              <a:r>
                <a:rPr lang="en-US" altLang="en-US" sz="1500" b="1" dirty="0" smtClean="0">
                  <a:solidFill>
                    <a:srgbClr val="595959"/>
                  </a:solidFill>
                </a:rPr>
                <a:t>SUPERVISORS</a:t>
              </a:r>
              <a:endParaRPr lang="en-US" altLang="en-US" sz="1500" b="1" dirty="0">
                <a:solidFill>
                  <a:srgbClr val="595959"/>
                </a:solidFill>
              </a:endParaRPr>
            </a:p>
            <a:p>
              <a:pPr eaLnBrk="1" hangingPunct="1">
                <a:lnSpc>
                  <a:spcPct val="110000"/>
                </a:lnSpc>
                <a:spcBef>
                  <a:spcPct val="0"/>
                </a:spcBef>
                <a:buSzTx/>
                <a:buFont typeface="Arial" panose="020B0604020202020204" pitchFamily="34" charset="0"/>
                <a:buAutoNum type="arabicPeriod"/>
              </a:pPr>
              <a:r>
                <a:rPr lang="en-US" altLang="en-US" sz="1500" b="1" dirty="0">
                  <a:solidFill>
                    <a:srgbClr val="595959"/>
                  </a:solidFill>
                </a:rPr>
                <a:t>GENERIC OBSERVATION </a:t>
              </a:r>
              <a:r>
                <a:rPr lang="en-US" altLang="en-US" sz="1500" b="1" dirty="0" smtClean="0">
                  <a:solidFill>
                    <a:srgbClr val="595959"/>
                  </a:solidFill>
                </a:rPr>
                <a:t>CARD</a:t>
              </a:r>
              <a:endParaRPr lang="en-US" altLang="en-US" sz="1500" b="1" dirty="0">
                <a:solidFill>
                  <a:srgbClr val="595959"/>
                </a:solidFill>
              </a:endParaRPr>
            </a:p>
            <a:p>
              <a:pPr eaLnBrk="1" hangingPunct="1">
                <a:lnSpc>
                  <a:spcPct val="110000"/>
                </a:lnSpc>
                <a:spcBef>
                  <a:spcPct val="0"/>
                </a:spcBef>
                <a:buSzTx/>
                <a:buFont typeface="Arial" panose="020B0604020202020204" pitchFamily="34" charset="0"/>
                <a:buAutoNum type="arabicPeriod"/>
              </a:pPr>
              <a:r>
                <a:rPr lang="en-US" altLang="en-US" sz="1500" b="1" dirty="0">
                  <a:solidFill>
                    <a:srgbClr val="595959"/>
                  </a:solidFill>
                </a:rPr>
                <a:t>OBSERVATION CARDS NOT </a:t>
              </a:r>
              <a:r>
                <a:rPr lang="en-US" altLang="en-US" sz="1500" b="1" dirty="0" smtClean="0">
                  <a:solidFill>
                    <a:srgbClr val="595959"/>
                  </a:solidFill>
                </a:rPr>
                <a:t>FOCUSED</a:t>
              </a:r>
              <a:endParaRPr lang="en-US" altLang="en-US" sz="1500" b="1" dirty="0">
                <a:solidFill>
                  <a:srgbClr val="595959"/>
                </a:solidFill>
              </a:endParaRPr>
            </a:p>
            <a:p>
              <a:pPr eaLnBrk="1" hangingPunct="1">
                <a:lnSpc>
                  <a:spcPct val="110000"/>
                </a:lnSpc>
                <a:spcBef>
                  <a:spcPct val="0"/>
                </a:spcBef>
                <a:buSzTx/>
                <a:buFont typeface="Arial" panose="020B0604020202020204" pitchFamily="34" charset="0"/>
                <a:buAutoNum type="arabicPeriod"/>
              </a:pPr>
              <a:r>
                <a:rPr lang="en-US" altLang="en-US" sz="1500" b="1" dirty="0">
                  <a:solidFill>
                    <a:srgbClr val="595959"/>
                  </a:solidFill>
                </a:rPr>
                <a:t>TRAINING SPECIFIC FOR SUPERVISORS CASCADED TO ALL </a:t>
              </a:r>
              <a:r>
                <a:rPr lang="en-US" altLang="en-US" sz="1500" b="1" dirty="0" smtClean="0">
                  <a:solidFill>
                    <a:srgbClr val="595959"/>
                  </a:solidFill>
                </a:rPr>
                <a:t>STAFF</a:t>
              </a:r>
              <a:endParaRPr lang="en-US" altLang="en-US" sz="1500" b="1" dirty="0">
                <a:solidFill>
                  <a:srgbClr val="595959"/>
                </a:solidFill>
              </a:endParaRPr>
            </a:p>
            <a:p>
              <a:pPr eaLnBrk="1" hangingPunct="1">
                <a:lnSpc>
                  <a:spcPct val="110000"/>
                </a:lnSpc>
                <a:spcBef>
                  <a:spcPct val="0"/>
                </a:spcBef>
                <a:buSzTx/>
                <a:buFont typeface="Arial" panose="020B0604020202020204" pitchFamily="34" charset="0"/>
                <a:buAutoNum type="arabicPeriod"/>
              </a:pPr>
              <a:r>
                <a:rPr lang="en-US" altLang="en-US" sz="1500" b="1" dirty="0">
                  <a:solidFill>
                    <a:srgbClr val="595959"/>
                  </a:solidFill>
                </a:rPr>
                <a:t>PRODUCT DILUTION OVER </a:t>
              </a:r>
              <a:r>
                <a:rPr lang="en-US" altLang="en-US" sz="1500" b="1" dirty="0" smtClean="0">
                  <a:solidFill>
                    <a:srgbClr val="595959"/>
                  </a:solidFill>
                </a:rPr>
                <a:t>TIME</a:t>
              </a:r>
              <a:endParaRPr lang="en-US" altLang="en-US" sz="1500" b="1" dirty="0">
                <a:solidFill>
                  <a:srgbClr val="595959"/>
                </a:solidFill>
              </a:endParaRPr>
            </a:p>
            <a:p>
              <a:pPr eaLnBrk="1" hangingPunct="1">
                <a:lnSpc>
                  <a:spcPct val="110000"/>
                </a:lnSpc>
                <a:spcBef>
                  <a:spcPct val="0"/>
                </a:spcBef>
                <a:buSzTx/>
                <a:buFont typeface="Arial" panose="020B0604020202020204" pitchFamily="34" charset="0"/>
                <a:buAutoNum type="arabicPeriod"/>
              </a:pPr>
              <a:r>
                <a:rPr lang="en-US" altLang="en-US" sz="1500" b="1" dirty="0">
                  <a:solidFill>
                    <a:srgbClr val="595959"/>
                  </a:solidFill>
                </a:rPr>
                <a:t>DATABASE NOT USER </a:t>
              </a:r>
              <a:r>
                <a:rPr lang="en-US" altLang="en-US" sz="1500" b="1" dirty="0" smtClean="0">
                  <a:solidFill>
                    <a:srgbClr val="595959"/>
                  </a:solidFill>
                </a:rPr>
                <a:t>FRIENDLY</a:t>
              </a:r>
              <a:endParaRPr lang="en-US" altLang="en-US" sz="1500" b="1" dirty="0">
                <a:solidFill>
                  <a:srgbClr val="595959"/>
                </a:solidFill>
              </a:endParaRPr>
            </a:p>
            <a:p>
              <a:pPr eaLnBrk="1" hangingPunct="1">
                <a:lnSpc>
                  <a:spcPct val="110000"/>
                </a:lnSpc>
                <a:spcBef>
                  <a:spcPct val="0"/>
                </a:spcBef>
                <a:buSzTx/>
                <a:buFont typeface="Arial" panose="020B0604020202020204" pitchFamily="34" charset="0"/>
                <a:buAutoNum type="arabicPeriod"/>
              </a:pPr>
              <a:r>
                <a:rPr lang="en-US" altLang="en-US" sz="1500" b="1" dirty="0">
                  <a:solidFill>
                    <a:srgbClr val="595959"/>
                  </a:solidFill>
                </a:rPr>
                <a:t>NO ACTION </a:t>
              </a:r>
              <a:r>
                <a:rPr lang="en-US" altLang="en-US" sz="1500" b="1" dirty="0" smtClean="0">
                  <a:solidFill>
                    <a:srgbClr val="595959"/>
                  </a:solidFill>
                </a:rPr>
                <a:t>TRACKING</a:t>
              </a:r>
              <a:endParaRPr lang="en-US" altLang="en-US" sz="1500" b="1" dirty="0">
                <a:solidFill>
                  <a:srgbClr val="595959"/>
                </a:solidFill>
              </a:endParaRPr>
            </a:p>
            <a:p>
              <a:pPr eaLnBrk="1" hangingPunct="1">
                <a:lnSpc>
                  <a:spcPct val="110000"/>
                </a:lnSpc>
                <a:spcBef>
                  <a:spcPct val="0"/>
                </a:spcBef>
                <a:buSzTx/>
                <a:buFont typeface="Arial" panose="020B0604020202020204" pitchFamily="34" charset="0"/>
                <a:buAutoNum type="arabicPeriod"/>
              </a:pPr>
              <a:r>
                <a:rPr lang="en-US" altLang="en-US" sz="1500" b="1" dirty="0">
                  <a:solidFill>
                    <a:srgbClr val="595959"/>
                  </a:solidFill>
                </a:rPr>
                <a:t>QUANTITY OVER </a:t>
              </a:r>
              <a:r>
                <a:rPr lang="en-US" altLang="en-US" sz="1500" b="1" dirty="0" smtClean="0">
                  <a:solidFill>
                    <a:srgbClr val="595959"/>
                  </a:solidFill>
                </a:rPr>
                <a:t>QUALITY</a:t>
              </a:r>
              <a:endParaRPr lang="en-US" altLang="en-US" sz="1500" b="1" dirty="0">
                <a:solidFill>
                  <a:srgbClr val="595959"/>
                </a:solidFill>
              </a:endParaRPr>
            </a:p>
          </p:txBody>
        </p:sp>
      </p:grpSp>
      <p:grpSp>
        <p:nvGrpSpPr>
          <p:cNvPr id="8" name="Group 41"/>
          <p:cNvGrpSpPr>
            <a:grpSpLocks/>
          </p:cNvGrpSpPr>
          <p:nvPr/>
        </p:nvGrpSpPr>
        <p:grpSpPr bwMode="auto">
          <a:xfrm>
            <a:off x="6405513" y="1496740"/>
            <a:ext cx="4275138" cy="4318000"/>
            <a:chOff x="2260164" y="2503475"/>
            <a:chExt cx="4011169" cy="5620512"/>
          </a:xfrm>
        </p:grpSpPr>
        <p:sp>
          <p:nvSpPr>
            <p:cNvPr id="9" name="Rectangle 8"/>
            <p:cNvSpPr/>
            <p:nvPr/>
          </p:nvSpPr>
          <p:spPr>
            <a:xfrm>
              <a:off x="2260164" y="2503475"/>
              <a:ext cx="4011169" cy="5620512"/>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lgn="ctr" eaLnBrk="1" fontAlgn="auto" hangingPunct="1">
                <a:spcBef>
                  <a:spcPts val="0"/>
                </a:spcBef>
                <a:spcAft>
                  <a:spcPts val="0"/>
                </a:spcAft>
                <a:defRPr/>
              </a:pPr>
              <a:endParaRPr lang="uk-UA" sz="2000" dirty="0"/>
            </a:p>
          </p:txBody>
        </p:sp>
        <p:sp>
          <p:nvSpPr>
            <p:cNvPr id="10" name="Right Triangle 9"/>
            <p:cNvSpPr/>
            <p:nvPr/>
          </p:nvSpPr>
          <p:spPr>
            <a:xfrm rot="5400000">
              <a:off x="2091582" y="2672057"/>
              <a:ext cx="1563308" cy="1226143"/>
            </a:xfrm>
            <a:prstGeom prst="rtTriangle">
              <a:avLst/>
            </a:prstGeom>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uk-UA" sz="2000" dirty="0"/>
            </a:p>
          </p:txBody>
        </p:sp>
      </p:grpSp>
      <p:sp>
        <p:nvSpPr>
          <p:cNvPr id="11" name="TextBox 10"/>
          <p:cNvSpPr txBox="1"/>
          <p:nvPr/>
        </p:nvSpPr>
        <p:spPr>
          <a:xfrm rot="2759658">
            <a:off x="6639362" y="1175523"/>
            <a:ext cx="527564" cy="1626682"/>
          </a:xfrm>
          <a:prstGeom prst="rect">
            <a:avLst/>
          </a:prstGeom>
          <a:noFill/>
        </p:spPr>
        <p:txBody>
          <a:bodyPr vert="vert270" lIns="108831" tIns="54416" rIns="108831" bIns="54416">
            <a:spAutoFit/>
          </a:bodyPr>
          <a:lstStyle/>
          <a:p>
            <a:pPr algn="ctr" eaLnBrk="1" fontAlgn="auto" hangingPunct="1">
              <a:spcBef>
                <a:spcPts val="0"/>
              </a:spcBef>
              <a:spcAft>
                <a:spcPts val="0"/>
              </a:spcAft>
              <a:defRPr/>
            </a:pPr>
            <a:r>
              <a:rPr lang="en-US" sz="2000" b="1" dirty="0">
                <a:solidFill>
                  <a:schemeClr val="bg1"/>
                </a:solidFill>
                <a:latin typeface="+mn-lt"/>
                <a:cs typeface="+mn-cs"/>
              </a:rPr>
              <a:t>IHTIMAM</a:t>
            </a:r>
            <a:endParaRPr lang="uk-UA" b="1" dirty="0">
              <a:solidFill>
                <a:schemeClr val="bg1"/>
              </a:solidFill>
              <a:latin typeface="+mn-lt"/>
              <a:cs typeface="+mn-cs"/>
            </a:endParaRPr>
          </a:p>
        </p:txBody>
      </p:sp>
      <p:sp>
        <p:nvSpPr>
          <p:cNvPr id="12" name="TextBox 27"/>
          <p:cNvSpPr txBox="1">
            <a:spLocks noChangeArrowheads="1"/>
          </p:cNvSpPr>
          <p:nvPr/>
        </p:nvSpPr>
        <p:spPr bwMode="auto">
          <a:xfrm>
            <a:off x="6515051" y="2584178"/>
            <a:ext cx="4381499" cy="2902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8831" tIns="54416" rIns="108831" bIns="54416">
            <a:spAutoFit/>
          </a:bodyPr>
          <a:lstStyle>
            <a:lvl1pPr marL="271463" indent="-271463">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eaLnBrk="1" hangingPunct="1">
              <a:lnSpc>
                <a:spcPct val="110000"/>
              </a:lnSpc>
              <a:spcBef>
                <a:spcPct val="0"/>
              </a:spcBef>
              <a:buSzTx/>
              <a:buFont typeface="Arial" panose="020B0604020202020204" pitchFamily="34" charset="0"/>
              <a:buAutoNum type="arabicPeriod"/>
            </a:pPr>
            <a:r>
              <a:rPr lang="en-US" altLang="en-US" sz="1500" b="1" dirty="0">
                <a:solidFill>
                  <a:srgbClr val="595959"/>
                </a:solidFill>
              </a:rPr>
              <a:t>CUSTOMIZED </a:t>
            </a:r>
            <a:r>
              <a:rPr lang="en-US" altLang="en-US" sz="1500" b="1" dirty="0" smtClean="0">
                <a:solidFill>
                  <a:srgbClr val="595959"/>
                </a:solidFill>
              </a:rPr>
              <a:t>APPROACH</a:t>
            </a:r>
            <a:endParaRPr lang="en-US" altLang="en-US" sz="1500" b="1" dirty="0">
              <a:solidFill>
                <a:srgbClr val="595959"/>
              </a:solidFill>
            </a:endParaRPr>
          </a:p>
          <a:p>
            <a:pPr eaLnBrk="1" hangingPunct="1">
              <a:lnSpc>
                <a:spcPct val="110000"/>
              </a:lnSpc>
              <a:spcBef>
                <a:spcPct val="0"/>
              </a:spcBef>
              <a:buSzTx/>
              <a:buFont typeface="Arial" panose="020B0604020202020204" pitchFamily="34" charset="0"/>
              <a:buAutoNum type="arabicPeriod"/>
            </a:pPr>
            <a:r>
              <a:rPr lang="en-US" altLang="en-US" sz="1500" b="1" dirty="0">
                <a:solidFill>
                  <a:srgbClr val="595959"/>
                </a:solidFill>
              </a:rPr>
              <a:t>INCLUDES OFFICE </a:t>
            </a:r>
            <a:r>
              <a:rPr lang="en-US" altLang="en-US" sz="1500" b="1" dirty="0" smtClean="0">
                <a:solidFill>
                  <a:srgbClr val="595959"/>
                </a:solidFill>
              </a:rPr>
              <a:t>PERSONEL</a:t>
            </a:r>
            <a:endParaRPr lang="en-US" altLang="en-US" sz="1500" b="1" dirty="0">
              <a:solidFill>
                <a:srgbClr val="595959"/>
              </a:solidFill>
            </a:endParaRPr>
          </a:p>
          <a:p>
            <a:pPr eaLnBrk="1" hangingPunct="1">
              <a:lnSpc>
                <a:spcPct val="110000"/>
              </a:lnSpc>
              <a:spcBef>
                <a:spcPct val="0"/>
              </a:spcBef>
              <a:buSzTx/>
              <a:buFont typeface="Arial" panose="020B0604020202020204" pitchFamily="34" charset="0"/>
              <a:buAutoNum type="arabicPeriod"/>
            </a:pPr>
            <a:r>
              <a:rPr lang="en-US" altLang="en-US" sz="1500" b="1" dirty="0">
                <a:solidFill>
                  <a:srgbClr val="595959"/>
                </a:solidFill>
              </a:rPr>
              <a:t>VERY </a:t>
            </a:r>
            <a:r>
              <a:rPr lang="en-US" altLang="en-US" sz="1500" b="1" dirty="0" smtClean="0">
                <a:solidFill>
                  <a:srgbClr val="595959"/>
                </a:solidFill>
              </a:rPr>
              <a:t>SIMPLE</a:t>
            </a:r>
            <a:endParaRPr lang="en-US" altLang="en-US" sz="1500" b="1" dirty="0">
              <a:solidFill>
                <a:srgbClr val="595959"/>
              </a:solidFill>
            </a:endParaRPr>
          </a:p>
          <a:p>
            <a:pPr eaLnBrk="1" hangingPunct="1">
              <a:lnSpc>
                <a:spcPct val="110000"/>
              </a:lnSpc>
              <a:spcBef>
                <a:spcPct val="0"/>
              </a:spcBef>
              <a:buSzTx/>
              <a:buFont typeface="Arial" panose="020B0604020202020204" pitchFamily="34" charset="0"/>
              <a:buAutoNum type="arabicPeriod"/>
            </a:pPr>
            <a:r>
              <a:rPr lang="en-US" altLang="en-US" sz="1500" b="1" dirty="0">
                <a:solidFill>
                  <a:srgbClr val="595959"/>
                </a:solidFill>
              </a:rPr>
              <a:t>DESIGNED THROUGH ENGAGEMENT OF </a:t>
            </a:r>
            <a:r>
              <a:rPr lang="en-US" altLang="en-US" sz="1500" b="1" dirty="0" smtClean="0">
                <a:solidFill>
                  <a:srgbClr val="595959"/>
                </a:solidFill>
              </a:rPr>
              <a:t>STAFF</a:t>
            </a:r>
            <a:endParaRPr lang="en-US" altLang="en-US" sz="1500" b="1" dirty="0">
              <a:solidFill>
                <a:srgbClr val="595959"/>
              </a:solidFill>
            </a:endParaRPr>
          </a:p>
          <a:p>
            <a:pPr>
              <a:lnSpc>
                <a:spcPct val="110000"/>
              </a:lnSpc>
              <a:spcBef>
                <a:spcPct val="0"/>
              </a:spcBef>
              <a:buSzTx/>
              <a:buFont typeface="Arial" panose="020B0604020202020204" pitchFamily="34" charset="0"/>
              <a:buAutoNum type="arabicPeriod"/>
            </a:pPr>
            <a:r>
              <a:rPr lang="en-US" altLang="en-US" sz="1500" b="1" dirty="0">
                <a:solidFill>
                  <a:srgbClr val="595959"/>
                </a:solidFill>
              </a:rPr>
              <a:t>OBSERVATION CARDS ARE </a:t>
            </a:r>
            <a:r>
              <a:rPr lang="en-US" altLang="en-US" sz="1500" b="1" dirty="0" smtClean="0">
                <a:solidFill>
                  <a:srgbClr val="595959"/>
                </a:solidFill>
              </a:rPr>
              <a:t>LIMITED TO 4 - 6 </a:t>
            </a:r>
            <a:r>
              <a:rPr lang="en-US" altLang="en-US" sz="1500" b="1" dirty="0">
                <a:solidFill>
                  <a:srgbClr val="595959"/>
                </a:solidFill>
              </a:rPr>
              <a:t>FOCUS AREASTO</a:t>
            </a:r>
          </a:p>
          <a:p>
            <a:pPr eaLnBrk="1" hangingPunct="1">
              <a:lnSpc>
                <a:spcPct val="110000"/>
              </a:lnSpc>
              <a:spcBef>
                <a:spcPct val="0"/>
              </a:spcBef>
              <a:buSzTx/>
              <a:buFont typeface="Arial" panose="020B0604020202020204" pitchFamily="34" charset="0"/>
              <a:buAutoNum type="arabicPeriod"/>
            </a:pPr>
            <a:r>
              <a:rPr lang="en-US" altLang="en-US" sz="1500" b="1" dirty="0">
                <a:solidFill>
                  <a:srgbClr val="595959"/>
                </a:solidFill>
              </a:rPr>
              <a:t>OWNERSHIP OF SYSTEM WITH SUPERVISOR.</a:t>
            </a:r>
          </a:p>
          <a:p>
            <a:pPr eaLnBrk="1" hangingPunct="1">
              <a:lnSpc>
                <a:spcPct val="110000"/>
              </a:lnSpc>
              <a:spcBef>
                <a:spcPct val="0"/>
              </a:spcBef>
              <a:buSzTx/>
              <a:buFont typeface="Arial" panose="020B0604020202020204" pitchFamily="34" charset="0"/>
              <a:buAutoNum type="arabicPeriod"/>
            </a:pPr>
            <a:r>
              <a:rPr lang="en-US" altLang="en-US" sz="1500" b="1" dirty="0">
                <a:solidFill>
                  <a:srgbClr val="595959"/>
                </a:solidFill>
              </a:rPr>
              <a:t>COMPREHENSIVE ONLINE </a:t>
            </a:r>
            <a:r>
              <a:rPr lang="en-US" altLang="en-US" sz="1500" b="1" dirty="0" smtClean="0">
                <a:solidFill>
                  <a:srgbClr val="595959"/>
                </a:solidFill>
              </a:rPr>
              <a:t>DATABASE</a:t>
            </a:r>
            <a:endParaRPr lang="en-US" altLang="en-US" sz="1500" b="1" dirty="0">
              <a:solidFill>
                <a:srgbClr val="595959"/>
              </a:solidFill>
            </a:endParaRPr>
          </a:p>
          <a:p>
            <a:pPr eaLnBrk="1" hangingPunct="1">
              <a:lnSpc>
                <a:spcPct val="110000"/>
              </a:lnSpc>
              <a:spcBef>
                <a:spcPct val="0"/>
              </a:spcBef>
              <a:buSzTx/>
              <a:buFont typeface="Arial" panose="020B0604020202020204" pitchFamily="34" charset="0"/>
              <a:buAutoNum type="arabicPeriod"/>
            </a:pPr>
            <a:r>
              <a:rPr lang="en-US" altLang="en-US" sz="1500" b="1" dirty="0">
                <a:solidFill>
                  <a:srgbClr val="595959"/>
                </a:solidFill>
              </a:rPr>
              <a:t>ONLINE ACTION </a:t>
            </a:r>
            <a:r>
              <a:rPr lang="en-US" altLang="en-US" sz="1500" b="1" dirty="0" smtClean="0">
                <a:solidFill>
                  <a:srgbClr val="595959"/>
                </a:solidFill>
              </a:rPr>
              <a:t>TRACKING</a:t>
            </a:r>
            <a:endParaRPr lang="en-US" altLang="en-US" sz="1500" b="1" dirty="0">
              <a:solidFill>
                <a:srgbClr val="595959"/>
              </a:solidFill>
            </a:endParaRPr>
          </a:p>
          <a:p>
            <a:pPr eaLnBrk="1" hangingPunct="1">
              <a:lnSpc>
                <a:spcPct val="110000"/>
              </a:lnSpc>
              <a:spcBef>
                <a:spcPct val="0"/>
              </a:spcBef>
              <a:buSzTx/>
              <a:buFont typeface="Arial" panose="020B0604020202020204" pitchFamily="34" charset="0"/>
              <a:buAutoNum type="arabicPeriod"/>
            </a:pPr>
            <a:r>
              <a:rPr lang="en-US" altLang="en-US" sz="1500" b="1" dirty="0">
                <a:solidFill>
                  <a:srgbClr val="595959"/>
                </a:solidFill>
              </a:rPr>
              <a:t>TRAINING SPECIFIC TO </a:t>
            </a:r>
            <a:r>
              <a:rPr lang="en-US" altLang="en-US" sz="1500" b="1" dirty="0" smtClean="0">
                <a:solidFill>
                  <a:srgbClr val="595959"/>
                </a:solidFill>
              </a:rPr>
              <a:t>AUDIENCE</a:t>
            </a:r>
            <a:endParaRPr lang="en-US" altLang="en-US" sz="1500" b="1" dirty="0">
              <a:solidFill>
                <a:srgbClr val="595959"/>
              </a:solidFill>
            </a:endParaRPr>
          </a:p>
          <a:p>
            <a:pPr eaLnBrk="1" hangingPunct="1">
              <a:lnSpc>
                <a:spcPct val="110000"/>
              </a:lnSpc>
              <a:spcBef>
                <a:spcPct val="0"/>
              </a:spcBef>
              <a:buSzTx/>
              <a:buFont typeface="Arial" panose="020B0604020202020204" pitchFamily="34" charset="0"/>
              <a:buAutoNum type="arabicPeriod"/>
            </a:pPr>
            <a:r>
              <a:rPr lang="en-US" altLang="en-US" sz="1500" b="1" dirty="0">
                <a:solidFill>
                  <a:srgbClr val="595959"/>
                </a:solidFill>
              </a:rPr>
              <a:t>4</a:t>
            </a:r>
            <a:r>
              <a:rPr lang="en-US" altLang="en-US" sz="1500" b="1" dirty="0" smtClean="0">
                <a:solidFill>
                  <a:srgbClr val="595959"/>
                </a:solidFill>
              </a:rPr>
              <a:t> </a:t>
            </a:r>
            <a:r>
              <a:rPr lang="en-US" altLang="en-US" sz="1500" b="1" dirty="0">
                <a:solidFill>
                  <a:srgbClr val="595959"/>
                </a:solidFill>
              </a:rPr>
              <a:t>LEADING KPI’S MEASURE </a:t>
            </a:r>
            <a:r>
              <a:rPr lang="en-US" altLang="en-US" sz="1500" b="1" dirty="0" smtClean="0">
                <a:solidFill>
                  <a:srgbClr val="595959"/>
                </a:solidFill>
              </a:rPr>
              <a:t>EFFECTIVENESS</a:t>
            </a:r>
            <a:endParaRPr lang="en-US" altLang="en-US" sz="1500" b="1" dirty="0">
              <a:solidFill>
                <a:srgbClr val="595959"/>
              </a:solidFill>
            </a:endParaRPr>
          </a:p>
        </p:txBody>
      </p:sp>
      <p:sp>
        <p:nvSpPr>
          <p:cNvPr id="13" name="Rectangle 12"/>
          <p:cNvSpPr/>
          <p:nvPr/>
        </p:nvSpPr>
        <p:spPr>
          <a:xfrm>
            <a:off x="551384" y="97361"/>
            <a:ext cx="4041775" cy="682224"/>
          </a:xfrm>
          <a:prstGeom prst="rect">
            <a:avLst/>
          </a:prstGeom>
          <a:solidFill>
            <a:srgbClr val="F7921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solidFill>
                  <a:schemeClr val="tx1">
                    <a:lumMod val="65000"/>
                    <a:lumOff val="35000"/>
                  </a:schemeClr>
                </a:solidFill>
              </a:rPr>
              <a:t>STOP VS Ihtimam </a:t>
            </a:r>
          </a:p>
        </p:txBody>
      </p:sp>
      <p:sp>
        <p:nvSpPr>
          <p:cNvPr id="14" name="Right Triangle 13"/>
          <p:cNvSpPr/>
          <p:nvPr/>
        </p:nvSpPr>
        <p:spPr bwMode="auto">
          <a:xfrm rot="5400000">
            <a:off x="1652311" y="1443835"/>
            <a:ext cx="1201023" cy="1306834"/>
          </a:xfrm>
          <a:prstGeom prst="rtTriangle">
            <a:avLst/>
          </a:prstGeom>
          <a:solidFill>
            <a:schemeClr val="tx2">
              <a:lumMod val="75000"/>
            </a:schemeClr>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uk-UA" sz="2000" dirty="0"/>
          </a:p>
        </p:txBody>
      </p:sp>
      <p:sp>
        <p:nvSpPr>
          <p:cNvPr id="15" name="TextBox 14"/>
          <p:cNvSpPr txBox="1"/>
          <p:nvPr/>
        </p:nvSpPr>
        <p:spPr>
          <a:xfrm rot="2759658">
            <a:off x="1809185" y="1150977"/>
            <a:ext cx="527564" cy="1626682"/>
          </a:xfrm>
          <a:prstGeom prst="rect">
            <a:avLst/>
          </a:prstGeom>
          <a:noFill/>
        </p:spPr>
        <p:txBody>
          <a:bodyPr vert="vert270" lIns="108831" tIns="54416" rIns="108831" bIns="54416">
            <a:spAutoFit/>
          </a:bodyPr>
          <a:lstStyle/>
          <a:p>
            <a:pPr algn="ctr" eaLnBrk="1" fontAlgn="auto" hangingPunct="1">
              <a:spcBef>
                <a:spcPts val="0"/>
              </a:spcBef>
              <a:spcAft>
                <a:spcPts val="0"/>
              </a:spcAft>
              <a:defRPr/>
            </a:pPr>
            <a:r>
              <a:rPr lang="en-US" sz="2000" b="1" dirty="0" smtClean="0">
                <a:solidFill>
                  <a:schemeClr val="bg1"/>
                </a:solidFill>
                <a:latin typeface="+mn-lt"/>
                <a:cs typeface="+mn-cs"/>
              </a:rPr>
              <a:t>STOP</a:t>
            </a:r>
            <a:endParaRPr lang="uk-UA" b="1" dirty="0">
              <a:solidFill>
                <a:schemeClr val="bg1"/>
              </a:solidFill>
              <a:latin typeface="+mn-lt"/>
              <a:cs typeface="+mn-cs"/>
            </a:endParaRPr>
          </a:p>
        </p:txBody>
      </p:sp>
    </p:spTree>
    <p:extLst>
      <p:ext uri="{BB962C8B-B14F-4D97-AF65-F5344CB8AC3E}">
        <p14:creationId xmlns:p14="http://schemas.microsoft.com/office/powerpoint/2010/main" val="2876763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p:nvPr/>
        </p:nvSpPr>
        <p:spPr>
          <a:xfrm>
            <a:off x="5513339" y="3378945"/>
            <a:ext cx="1733550" cy="458787"/>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5" name="Oval 4"/>
          <p:cNvSpPr/>
          <p:nvPr/>
        </p:nvSpPr>
        <p:spPr>
          <a:xfrm>
            <a:off x="4598939" y="2085132"/>
            <a:ext cx="3465512" cy="3219450"/>
          </a:xfrm>
          <a:prstGeom prst="ellipse">
            <a:avLst/>
          </a:prstGeom>
          <a:solidFill>
            <a:schemeClr val="bg1">
              <a:lumMod val="85000"/>
              <a:alpha val="52157"/>
            </a:schemeClr>
          </a:solidFill>
          <a:ln w="19050">
            <a:solidFill>
              <a:schemeClr val="bg1">
                <a:lumMod val="8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0"/>
          </a:p>
        </p:txBody>
      </p:sp>
      <p:grpSp>
        <p:nvGrpSpPr>
          <p:cNvPr id="6" name="Group 13"/>
          <p:cNvGrpSpPr>
            <a:grpSpLocks/>
          </p:cNvGrpSpPr>
          <p:nvPr/>
        </p:nvGrpSpPr>
        <p:grpSpPr bwMode="auto">
          <a:xfrm>
            <a:off x="5513339" y="1551732"/>
            <a:ext cx="1687512" cy="1330325"/>
            <a:chOff x="5159132" y="1399345"/>
            <a:chExt cx="805348" cy="805346"/>
          </a:xfrm>
        </p:grpSpPr>
        <p:sp>
          <p:nvSpPr>
            <p:cNvPr id="7" name="타원 132"/>
            <p:cNvSpPr/>
            <p:nvPr/>
          </p:nvSpPr>
          <p:spPr>
            <a:xfrm>
              <a:off x="5159132" y="1399345"/>
              <a:ext cx="805348" cy="805346"/>
            </a:xfrm>
            <a:prstGeom prst="ellipse">
              <a:avLst/>
            </a:prstGeom>
            <a:ln w="38100"/>
          </p:spPr>
          <p:style>
            <a:lnRef idx="2">
              <a:schemeClr val="accent6"/>
            </a:lnRef>
            <a:fillRef idx="1">
              <a:schemeClr val="lt1"/>
            </a:fillRef>
            <a:effectRef idx="0">
              <a:schemeClr val="accent6"/>
            </a:effectRef>
            <a:fontRef idx="minor">
              <a:schemeClr val="dk1"/>
            </a:fontRef>
          </p:style>
          <p:txBody>
            <a:bodyPr lIns="0" tIns="0" rIns="0" bIns="0" anchor="ctr"/>
            <a:lstStyle/>
            <a:p>
              <a:pPr algn="ctr" eaLnBrk="1" fontAlgn="auto" hangingPunct="1">
                <a:spcBef>
                  <a:spcPts val="0"/>
                </a:spcBef>
                <a:spcAft>
                  <a:spcPts val="225"/>
                </a:spcAft>
                <a:defRPr/>
              </a:pPr>
              <a:r>
                <a:rPr lang="en-US" altLang="ko-KR" sz="1600" b="1" dirty="0">
                  <a:solidFill>
                    <a:schemeClr val="tx1">
                      <a:lumMod val="50000"/>
                      <a:lumOff val="50000"/>
                    </a:schemeClr>
                  </a:solidFill>
                  <a:ea typeface="+mj-ea"/>
                  <a:cs typeface="Roboto condensed"/>
                </a:rPr>
                <a:t>Observe</a:t>
              </a:r>
              <a:endParaRPr lang="ko-KR" altLang="en-US" sz="1600" b="1" dirty="0">
                <a:solidFill>
                  <a:schemeClr val="tx1">
                    <a:lumMod val="50000"/>
                    <a:lumOff val="50000"/>
                  </a:schemeClr>
                </a:solidFill>
                <a:ea typeface="+mj-ea"/>
                <a:cs typeface="Roboto condensed"/>
              </a:endParaRPr>
            </a:p>
          </p:txBody>
        </p:sp>
        <p:sp>
          <p:nvSpPr>
            <p:cNvPr id="8" name="타원 134"/>
            <p:cNvSpPr/>
            <p:nvPr/>
          </p:nvSpPr>
          <p:spPr>
            <a:xfrm>
              <a:off x="5207619" y="1413760"/>
              <a:ext cx="236377" cy="236414"/>
            </a:xfrm>
            <a:prstGeom prst="ellipse">
              <a:avLst/>
            </a:prstGeom>
            <a:ln w="38100"/>
          </p:spPr>
          <p:style>
            <a:lnRef idx="2">
              <a:schemeClr val="accent6"/>
            </a:lnRef>
            <a:fillRef idx="1">
              <a:schemeClr val="lt1"/>
            </a:fillRef>
            <a:effectRef idx="0">
              <a:schemeClr val="accent6"/>
            </a:effectRef>
            <a:fontRef idx="minor">
              <a:schemeClr val="dk1"/>
            </a:fontRef>
          </p:style>
          <p:txBody>
            <a:bodyPr lIns="0" tIns="0" rIns="0" bIns="0" anchor="ctr"/>
            <a:lstStyle/>
            <a:p>
              <a:pPr algn="ctr" eaLnBrk="1" fontAlgn="auto" hangingPunct="1">
                <a:spcBef>
                  <a:spcPts val="0"/>
                </a:spcBef>
                <a:spcAft>
                  <a:spcPts val="225"/>
                </a:spcAft>
                <a:defRPr/>
              </a:pPr>
              <a:r>
                <a:rPr lang="en-US" altLang="ko-KR" sz="1600" b="1" dirty="0" smtClean="0">
                  <a:solidFill>
                    <a:schemeClr val="tx1"/>
                  </a:solidFill>
                  <a:ea typeface="+mj-ea"/>
                  <a:cs typeface="Roboto condensed"/>
                </a:rPr>
                <a:t>01</a:t>
              </a:r>
              <a:endParaRPr lang="ko-KR" altLang="en-US" sz="1600" b="1" dirty="0">
                <a:solidFill>
                  <a:schemeClr val="tx1"/>
                </a:solidFill>
                <a:ea typeface="+mj-ea"/>
                <a:cs typeface="Roboto condensed"/>
              </a:endParaRPr>
            </a:p>
          </p:txBody>
        </p:sp>
      </p:grpSp>
      <p:grpSp>
        <p:nvGrpSpPr>
          <p:cNvPr id="9" name="Group 16"/>
          <p:cNvGrpSpPr>
            <a:grpSpLocks/>
          </p:cNvGrpSpPr>
          <p:nvPr/>
        </p:nvGrpSpPr>
        <p:grpSpPr bwMode="auto">
          <a:xfrm>
            <a:off x="7138939" y="2313732"/>
            <a:ext cx="1890712" cy="1406525"/>
            <a:chOff x="5159132" y="1399344"/>
            <a:chExt cx="805348" cy="805347"/>
          </a:xfrm>
        </p:grpSpPr>
        <p:sp>
          <p:nvSpPr>
            <p:cNvPr id="10" name="타원 132"/>
            <p:cNvSpPr/>
            <p:nvPr/>
          </p:nvSpPr>
          <p:spPr>
            <a:xfrm>
              <a:off x="5159132" y="1399344"/>
              <a:ext cx="805348" cy="805347"/>
            </a:xfrm>
            <a:prstGeom prst="ellipse">
              <a:avLst/>
            </a:prstGeom>
            <a:ln w="38100"/>
          </p:spPr>
          <p:style>
            <a:lnRef idx="2">
              <a:schemeClr val="accent5"/>
            </a:lnRef>
            <a:fillRef idx="1">
              <a:schemeClr val="lt1"/>
            </a:fillRef>
            <a:effectRef idx="0">
              <a:schemeClr val="accent5"/>
            </a:effectRef>
            <a:fontRef idx="minor">
              <a:schemeClr val="dk1"/>
            </a:fontRef>
          </p:style>
          <p:txBody>
            <a:bodyPr lIns="0" tIns="0" rIns="0" bIns="0" anchor="ctr"/>
            <a:lstStyle/>
            <a:p>
              <a:pPr algn="ctr" eaLnBrk="1" fontAlgn="auto" hangingPunct="1">
                <a:spcBef>
                  <a:spcPts val="0"/>
                </a:spcBef>
                <a:spcAft>
                  <a:spcPts val="225"/>
                </a:spcAft>
                <a:defRPr/>
              </a:pPr>
              <a:r>
                <a:rPr lang="en-US" altLang="ko-KR" sz="1600" b="1" dirty="0">
                  <a:solidFill>
                    <a:schemeClr val="tx1">
                      <a:lumMod val="50000"/>
                      <a:lumOff val="50000"/>
                    </a:schemeClr>
                  </a:solidFill>
                  <a:ea typeface="+mj-ea"/>
                  <a:cs typeface="Roboto condensed"/>
                </a:rPr>
                <a:t>Feedback</a:t>
              </a:r>
              <a:endParaRPr lang="ko-KR" altLang="en-US" sz="1600" b="1" dirty="0">
                <a:solidFill>
                  <a:schemeClr val="tx1">
                    <a:lumMod val="50000"/>
                    <a:lumOff val="50000"/>
                  </a:schemeClr>
                </a:solidFill>
                <a:ea typeface="+mj-ea"/>
                <a:cs typeface="Roboto condensed"/>
              </a:endParaRPr>
            </a:p>
          </p:txBody>
        </p:sp>
        <p:sp>
          <p:nvSpPr>
            <p:cNvPr id="11" name="타원 134"/>
            <p:cNvSpPr/>
            <p:nvPr/>
          </p:nvSpPr>
          <p:spPr>
            <a:xfrm>
              <a:off x="5728488" y="1399344"/>
              <a:ext cx="235992" cy="236332"/>
            </a:xfrm>
            <a:prstGeom prst="ellipse">
              <a:avLst/>
            </a:prstGeom>
            <a:ln w="38100"/>
          </p:spPr>
          <p:style>
            <a:lnRef idx="2">
              <a:schemeClr val="accent5"/>
            </a:lnRef>
            <a:fillRef idx="1">
              <a:schemeClr val="lt1"/>
            </a:fillRef>
            <a:effectRef idx="0">
              <a:schemeClr val="accent5"/>
            </a:effectRef>
            <a:fontRef idx="minor">
              <a:schemeClr val="dk1"/>
            </a:fontRef>
          </p:style>
          <p:txBody>
            <a:bodyPr lIns="0" tIns="0" rIns="0" bIns="0" anchor="ctr"/>
            <a:lstStyle/>
            <a:p>
              <a:pPr algn="ctr" eaLnBrk="1" fontAlgn="auto" hangingPunct="1">
                <a:spcBef>
                  <a:spcPts val="0"/>
                </a:spcBef>
                <a:spcAft>
                  <a:spcPts val="225"/>
                </a:spcAft>
                <a:defRPr/>
              </a:pPr>
              <a:r>
                <a:rPr lang="en-US" altLang="ko-KR" sz="1600" b="1" dirty="0">
                  <a:solidFill>
                    <a:schemeClr val="tx1"/>
                  </a:solidFill>
                  <a:ea typeface="+mj-ea"/>
                  <a:cs typeface="Roboto condensed"/>
                </a:rPr>
                <a:t>02</a:t>
              </a:r>
              <a:endParaRPr lang="ko-KR" altLang="en-US" sz="1600" b="1" dirty="0">
                <a:solidFill>
                  <a:schemeClr val="tx1"/>
                </a:solidFill>
                <a:ea typeface="+mj-ea"/>
                <a:cs typeface="Roboto condensed"/>
              </a:endParaRPr>
            </a:p>
          </p:txBody>
        </p:sp>
      </p:grpSp>
      <p:grpSp>
        <p:nvGrpSpPr>
          <p:cNvPr id="12" name="Group 19"/>
          <p:cNvGrpSpPr>
            <a:grpSpLocks/>
          </p:cNvGrpSpPr>
          <p:nvPr/>
        </p:nvGrpSpPr>
        <p:grpSpPr bwMode="auto">
          <a:xfrm>
            <a:off x="3644851" y="2313732"/>
            <a:ext cx="1727200" cy="1371600"/>
            <a:chOff x="5022895" y="1353225"/>
            <a:chExt cx="970786" cy="830208"/>
          </a:xfrm>
        </p:grpSpPr>
        <p:sp>
          <p:nvSpPr>
            <p:cNvPr id="13" name="타원 132"/>
            <p:cNvSpPr/>
            <p:nvPr/>
          </p:nvSpPr>
          <p:spPr>
            <a:xfrm>
              <a:off x="5022895" y="1353225"/>
              <a:ext cx="970786" cy="830208"/>
            </a:xfrm>
            <a:prstGeom prst="ellipse">
              <a:avLst/>
            </a:prstGeom>
            <a:ln w="38100"/>
          </p:spPr>
          <p:style>
            <a:lnRef idx="2">
              <a:schemeClr val="accent2"/>
            </a:lnRef>
            <a:fillRef idx="1">
              <a:schemeClr val="lt1"/>
            </a:fillRef>
            <a:effectRef idx="0">
              <a:schemeClr val="accent2"/>
            </a:effectRef>
            <a:fontRef idx="minor">
              <a:schemeClr val="dk1"/>
            </a:fontRef>
          </p:style>
          <p:txBody>
            <a:bodyPr lIns="0" tIns="0" rIns="0" bIns="0" anchor="ctr"/>
            <a:lstStyle/>
            <a:p>
              <a:pPr algn="ctr" eaLnBrk="1" fontAlgn="auto" hangingPunct="1">
                <a:spcBef>
                  <a:spcPts val="0"/>
                </a:spcBef>
                <a:spcAft>
                  <a:spcPts val="225"/>
                </a:spcAft>
                <a:defRPr/>
              </a:pPr>
              <a:r>
                <a:rPr lang="en-US" altLang="ko-KR" sz="1600" b="1" dirty="0">
                  <a:solidFill>
                    <a:schemeClr val="tx1">
                      <a:lumMod val="50000"/>
                      <a:lumOff val="50000"/>
                    </a:schemeClr>
                  </a:solidFill>
                  <a:ea typeface="+mj-ea"/>
                  <a:cs typeface="Roboto condensed"/>
                </a:rPr>
                <a:t>CI</a:t>
              </a:r>
              <a:endParaRPr lang="ko-KR" altLang="en-US" sz="1600" b="1" dirty="0">
                <a:solidFill>
                  <a:schemeClr val="tx1">
                    <a:lumMod val="50000"/>
                    <a:lumOff val="50000"/>
                  </a:schemeClr>
                </a:solidFill>
                <a:ea typeface="+mj-ea"/>
                <a:cs typeface="Roboto condensed"/>
              </a:endParaRPr>
            </a:p>
          </p:txBody>
        </p:sp>
        <p:sp>
          <p:nvSpPr>
            <p:cNvPr id="14" name="타원 134"/>
            <p:cNvSpPr/>
            <p:nvPr/>
          </p:nvSpPr>
          <p:spPr>
            <a:xfrm>
              <a:off x="5159412" y="1399348"/>
              <a:ext cx="235558" cy="236379"/>
            </a:xfrm>
            <a:prstGeom prst="ellipse">
              <a:avLst/>
            </a:prstGeom>
            <a:ln w="38100"/>
          </p:spPr>
          <p:style>
            <a:lnRef idx="2">
              <a:schemeClr val="accent2"/>
            </a:lnRef>
            <a:fillRef idx="1">
              <a:schemeClr val="lt1"/>
            </a:fillRef>
            <a:effectRef idx="0">
              <a:schemeClr val="accent2"/>
            </a:effectRef>
            <a:fontRef idx="minor">
              <a:schemeClr val="dk1"/>
            </a:fontRef>
          </p:style>
          <p:txBody>
            <a:bodyPr lIns="0" tIns="0" rIns="0" bIns="0" anchor="ctr"/>
            <a:lstStyle/>
            <a:p>
              <a:pPr algn="ctr" eaLnBrk="1" fontAlgn="auto" hangingPunct="1">
                <a:spcBef>
                  <a:spcPts val="0"/>
                </a:spcBef>
                <a:spcAft>
                  <a:spcPts val="225"/>
                </a:spcAft>
                <a:defRPr/>
              </a:pPr>
              <a:r>
                <a:rPr lang="en-US" altLang="ko-KR" sz="1600" b="1" dirty="0">
                  <a:solidFill>
                    <a:schemeClr val="tx1"/>
                  </a:solidFill>
                  <a:ea typeface="+mj-ea"/>
                  <a:cs typeface="Roboto condensed"/>
                </a:rPr>
                <a:t>06</a:t>
              </a:r>
              <a:endParaRPr lang="ko-KR" altLang="en-US" sz="1600" b="1" dirty="0">
                <a:solidFill>
                  <a:schemeClr val="tx1"/>
                </a:solidFill>
                <a:ea typeface="+mj-ea"/>
                <a:cs typeface="Roboto condensed"/>
              </a:endParaRPr>
            </a:p>
          </p:txBody>
        </p:sp>
      </p:grpSp>
      <p:grpSp>
        <p:nvGrpSpPr>
          <p:cNvPr id="15" name="Group 22"/>
          <p:cNvGrpSpPr>
            <a:grpSpLocks/>
          </p:cNvGrpSpPr>
          <p:nvPr/>
        </p:nvGrpSpPr>
        <p:grpSpPr bwMode="auto">
          <a:xfrm>
            <a:off x="7037339" y="3837732"/>
            <a:ext cx="1890712" cy="1447800"/>
            <a:chOff x="5159132" y="1399345"/>
            <a:chExt cx="888500" cy="805346"/>
          </a:xfrm>
        </p:grpSpPr>
        <p:sp>
          <p:nvSpPr>
            <p:cNvPr id="16" name="타원 132"/>
            <p:cNvSpPr/>
            <p:nvPr/>
          </p:nvSpPr>
          <p:spPr>
            <a:xfrm>
              <a:off x="5159132" y="1399345"/>
              <a:ext cx="804947" cy="805346"/>
            </a:xfrm>
            <a:prstGeom prst="ellipse">
              <a:avLst/>
            </a:prstGeom>
            <a:ln w="38100"/>
          </p:spPr>
          <p:style>
            <a:lnRef idx="2">
              <a:schemeClr val="accent4"/>
            </a:lnRef>
            <a:fillRef idx="1">
              <a:schemeClr val="lt1"/>
            </a:fillRef>
            <a:effectRef idx="0">
              <a:schemeClr val="accent4"/>
            </a:effectRef>
            <a:fontRef idx="minor">
              <a:schemeClr val="dk1"/>
            </a:fontRef>
          </p:style>
          <p:txBody>
            <a:bodyPr lIns="0" tIns="0" rIns="0" bIns="0" anchor="ctr"/>
            <a:lstStyle/>
            <a:p>
              <a:pPr algn="ctr" eaLnBrk="1" fontAlgn="auto" hangingPunct="1">
                <a:spcBef>
                  <a:spcPts val="0"/>
                </a:spcBef>
                <a:spcAft>
                  <a:spcPts val="225"/>
                </a:spcAft>
                <a:defRPr/>
              </a:pPr>
              <a:r>
                <a:rPr lang="en-US" altLang="ko-KR" sz="1600" b="1" dirty="0" smtClean="0">
                  <a:solidFill>
                    <a:schemeClr val="tx1">
                      <a:lumMod val="50000"/>
                      <a:lumOff val="50000"/>
                    </a:schemeClr>
                  </a:solidFill>
                  <a:ea typeface="+mj-ea"/>
                  <a:cs typeface="Roboto condensed"/>
                </a:rPr>
                <a:t>Document</a:t>
              </a:r>
              <a:endParaRPr lang="ko-KR" altLang="en-US" sz="1600" b="1" dirty="0">
                <a:solidFill>
                  <a:schemeClr val="tx1">
                    <a:lumMod val="50000"/>
                    <a:lumOff val="50000"/>
                  </a:schemeClr>
                </a:solidFill>
                <a:ea typeface="+mj-ea"/>
                <a:cs typeface="Roboto condensed"/>
              </a:endParaRPr>
            </a:p>
          </p:txBody>
        </p:sp>
        <p:sp>
          <p:nvSpPr>
            <p:cNvPr id="17" name="타원 134"/>
            <p:cNvSpPr/>
            <p:nvPr/>
          </p:nvSpPr>
          <p:spPr>
            <a:xfrm>
              <a:off x="5811146" y="1517674"/>
              <a:ext cx="236486" cy="236659"/>
            </a:xfrm>
            <a:prstGeom prst="ellipse">
              <a:avLst/>
            </a:prstGeom>
            <a:ln w="38100"/>
          </p:spPr>
          <p:style>
            <a:lnRef idx="2">
              <a:schemeClr val="accent4"/>
            </a:lnRef>
            <a:fillRef idx="1">
              <a:schemeClr val="lt1"/>
            </a:fillRef>
            <a:effectRef idx="0">
              <a:schemeClr val="accent4"/>
            </a:effectRef>
            <a:fontRef idx="minor">
              <a:schemeClr val="dk1"/>
            </a:fontRef>
          </p:style>
          <p:txBody>
            <a:bodyPr lIns="0" tIns="0" rIns="0" bIns="0" anchor="ctr"/>
            <a:lstStyle/>
            <a:p>
              <a:pPr algn="ctr" eaLnBrk="1" fontAlgn="auto" hangingPunct="1">
                <a:spcBef>
                  <a:spcPts val="0"/>
                </a:spcBef>
                <a:spcAft>
                  <a:spcPts val="225"/>
                </a:spcAft>
                <a:defRPr/>
              </a:pPr>
              <a:r>
                <a:rPr lang="en-US" altLang="ko-KR" sz="1400" b="1" dirty="0">
                  <a:solidFill>
                    <a:schemeClr val="tx1"/>
                  </a:solidFill>
                  <a:ea typeface="+mj-ea"/>
                  <a:cs typeface="Roboto condensed"/>
                </a:rPr>
                <a:t>03</a:t>
              </a:r>
              <a:endParaRPr lang="ko-KR" altLang="en-US" sz="1400" b="1" dirty="0">
                <a:solidFill>
                  <a:schemeClr val="tx1"/>
                </a:solidFill>
                <a:ea typeface="+mj-ea"/>
                <a:cs typeface="Roboto condensed"/>
              </a:endParaRPr>
            </a:p>
          </p:txBody>
        </p:sp>
      </p:grpSp>
      <p:grpSp>
        <p:nvGrpSpPr>
          <p:cNvPr id="18" name="Group 25"/>
          <p:cNvGrpSpPr>
            <a:grpSpLocks/>
          </p:cNvGrpSpPr>
          <p:nvPr/>
        </p:nvGrpSpPr>
        <p:grpSpPr bwMode="auto">
          <a:xfrm>
            <a:off x="3644851" y="3837732"/>
            <a:ext cx="1674813" cy="1447800"/>
            <a:chOff x="5159132" y="1399345"/>
            <a:chExt cx="805348" cy="805346"/>
          </a:xfrm>
        </p:grpSpPr>
        <p:sp>
          <p:nvSpPr>
            <p:cNvPr id="19" name="타원 132"/>
            <p:cNvSpPr/>
            <p:nvPr/>
          </p:nvSpPr>
          <p:spPr>
            <a:xfrm>
              <a:off x="5159132" y="1399345"/>
              <a:ext cx="805348" cy="805346"/>
            </a:xfrm>
            <a:prstGeom prst="ellipse">
              <a:avLst/>
            </a:prstGeom>
            <a:ln w="38100">
              <a:solidFill>
                <a:schemeClr val="tx2">
                  <a:lumMod val="60000"/>
                  <a:lumOff val="40000"/>
                </a:schemeClr>
              </a:solidFill>
            </a:ln>
          </p:spPr>
          <p:style>
            <a:lnRef idx="2">
              <a:schemeClr val="accent5"/>
            </a:lnRef>
            <a:fillRef idx="1">
              <a:schemeClr val="lt1"/>
            </a:fillRef>
            <a:effectRef idx="0">
              <a:schemeClr val="accent5"/>
            </a:effectRef>
            <a:fontRef idx="minor">
              <a:schemeClr val="dk1"/>
            </a:fontRef>
          </p:style>
          <p:txBody>
            <a:bodyPr lIns="0" tIns="0" rIns="0" bIns="0" anchor="ctr"/>
            <a:lstStyle/>
            <a:p>
              <a:pPr algn="ctr" eaLnBrk="1" fontAlgn="auto" hangingPunct="1">
                <a:spcBef>
                  <a:spcPts val="0"/>
                </a:spcBef>
                <a:spcAft>
                  <a:spcPts val="225"/>
                </a:spcAft>
                <a:defRPr/>
              </a:pPr>
              <a:r>
                <a:rPr lang="en-US" altLang="ko-KR" sz="1600" b="1" dirty="0">
                  <a:solidFill>
                    <a:schemeClr val="tx1">
                      <a:lumMod val="50000"/>
                      <a:lumOff val="50000"/>
                    </a:schemeClr>
                  </a:solidFill>
                  <a:ea typeface="+mj-ea"/>
                  <a:cs typeface="Roboto condensed"/>
                </a:rPr>
                <a:t>Analyze</a:t>
              </a:r>
              <a:endParaRPr lang="ko-KR" altLang="en-US" sz="1600" b="1" dirty="0">
                <a:solidFill>
                  <a:schemeClr val="tx1">
                    <a:lumMod val="50000"/>
                    <a:lumOff val="50000"/>
                  </a:schemeClr>
                </a:solidFill>
                <a:ea typeface="+mj-ea"/>
                <a:cs typeface="Roboto condensed"/>
              </a:endParaRPr>
            </a:p>
          </p:txBody>
        </p:sp>
        <p:sp>
          <p:nvSpPr>
            <p:cNvPr id="20" name="타원 134"/>
            <p:cNvSpPr/>
            <p:nvPr/>
          </p:nvSpPr>
          <p:spPr>
            <a:xfrm>
              <a:off x="5159132" y="1399345"/>
              <a:ext cx="235879" cy="236659"/>
            </a:xfrm>
            <a:prstGeom prst="ellipse">
              <a:avLst/>
            </a:prstGeom>
            <a:ln w="38100">
              <a:solidFill>
                <a:schemeClr val="tx2">
                  <a:lumMod val="60000"/>
                  <a:lumOff val="40000"/>
                </a:schemeClr>
              </a:solidFill>
            </a:ln>
          </p:spPr>
          <p:style>
            <a:lnRef idx="2">
              <a:schemeClr val="accent5"/>
            </a:lnRef>
            <a:fillRef idx="1">
              <a:schemeClr val="lt1"/>
            </a:fillRef>
            <a:effectRef idx="0">
              <a:schemeClr val="accent5"/>
            </a:effectRef>
            <a:fontRef idx="minor">
              <a:schemeClr val="dk1"/>
            </a:fontRef>
          </p:style>
          <p:txBody>
            <a:bodyPr lIns="0" tIns="0" rIns="0" bIns="0" anchor="ctr"/>
            <a:lstStyle/>
            <a:p>
              <a:pPr algn="ctr" eaLnBrk="1" fontAlgn="auto" hangingPunct="1">
                <a:spcBef>
                  <a:spcPts val="0"/>
                </a:spcBef>
                <a:spcAft>
                  <a:spcPts val="225"/>
                </a:spcAft>
                <a:defRPr/>
              </a:pPr>
              <a:r>
                <a:rPr lang="en-US" altLang="ko-KR" sz="1600" b="1" dirty="0">
                  <a:solidFill>
                    <a:schemeClr val="tx1"/>
                  </a:solidFill>
                  <a:ea typeface="+mj-ea"/>
                  <a:cs typeface="Roboto condensed"/>
                </a:rPr>
                <a:t>05</a:t>
              </a:r>
              <a:endParaRPr lang="ko-KR" altLang="en-US" sz="1600" b="1" dirty="0">
                <a:solidFill>
                  <a:schemeClr val="tx1"/>
                </a:solidFill>
                <a:ea typeface="+mj-ea"/>
                <a:cs typeface="Roboto condensed"/>
              </a:endParaRPr>
            </a:p>
          </p:txBody>
        </p:sp>
      </p:grpSp>
      <p:grpSp>
        <p:nvGrpSpPr>
          <p:cNvPr id="21" name="Group 29"/>
          <p:cNvGrpSpPr>
            <a:grpSpLocks/>
          </p:cNvGrpSpPr>
          <p:nvPr/>
        </p:nvGrpSpPr>
        <p:grpSpPr bwMode="auto">
          <a:xfrm>
            <a:off x="761484" y="2466132"/>
            <a:ext cx="2986088" cy="863600"/>
            <a:chOff x="729881" y="2494521"/>
            <a:chExt cx="2458670" cy="764842"/>
          </a:xfrm>
        </p:grpSpPr>
        <p:sp>
          <p:nvSpPr>
            <p:cNvPr id="22" name="Text Placeholder 32"/>
            <p:cNvSpPr txBox="1">
              <a:spLocks/>
            </p:cNvSpPr>
            <p:nvPr/>
          </p:nvSpPr>
          <p:spPr>
            <a:xfrm>
              <a:off x="1430491" y="2696979"/>
              <a:ext cx="1751524" cy="56238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lnSpc>
                  <a:spcPct val="100000"/>
                </a:lnSpc>
                <a:spcBef>
                  <a:spcPts val="0"/>
                </a:spcBef>
                <a:spcAft>
                  <a:spcPts val="0"/>
                </a:spcAft>
                <a:buFont typeface="Arial" panose="020B0604020202020204" pitchFamily="34" charset="0"/>
                <a:buNone/>
                <a:defRPr/>
              </a:pPr>
              <a:r>
                <a:rPr lang="en-US" sz="1400" dirty="0" smtClean="0">
                  <a:solidFill>
                    <a:schemeClr val="tx1">
                      <a:lumMod val="50000"/>
                      <a:lumOff val="50000"/>
                    </a:schemeClr>
                  </a:solidFill>
                  <a:latin typeface="+mj-lt"/>
                </a:rPr>
                <a:t>Observe an individual or group.</a:t>
              </a:r>
              <a:endParaRPr lang="en-US" sz="1400" dirty="0">
                <a:solidFill>
                  <a:schemeClr val="tx1">
                    <a:lumMod val="50000"/>
                    <a:lumOff val="50000"/>
                  </a:schemeClr>
                </a:solidFill>
                <a:latin typeface="+mj-lt"/>
              </a:endParaRPr>
            </a:p>
          </p:txBody>
        </p:sp>
        <p:sp>
          <p:nvSpPr>
            <p:cNvPr id="23" name="Text Placeholder 33"/>
            <p:cNvSpPr txBox="1">
              <a:spLocks/>
            </p:cNvSpPr>
            <p:nvPr/>
          </p:nvSpPr>
          <p:spPr>
            <a:xfrm>
              <a:off x="1437027" y="2494521"/>
              <a:ext cx="1751524" cy="319153"/>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fontAlgn="auto">
                <a:spcBef>
                  <a:spcPct val="20000"/>
                </a:spcBef>
                <a:spcAft>
                  <a:spcPts val="0"/>
                </a:spcAft>
                <a:buFont typeface="Arial" panose="020B0604020202020204" pitchFamily="34" charset="0"/>
                <a:buNone/>
                <a:defRPr/>
              </a:pPr>
              <a:r>
                <a:rPr lang="en-AU" sz="2000" b="1" dirty="0" smtClean="0">
                  <a:solidFill>
                    <a:schemeClr val="accent6"/>
                  </a:solidFill>
                  <a:latin typeface="+mj-lt"/>
                  <a:ea typeface="Segoe UI" panose="020B0502040204020203" pitchFamily="34" charset="0"/>
                  <a:cs typeface="Segoe UI Semilight" panose="020B0402040204020203" pitchFamily="34" charset="0"/>
                </a:rPr>
                <a:t>Observe</a:t>
              </a:r>
              <a:endParaRPr lang="en-AU" sz="2000" b="1" dirty="0">
                <a:solidFill>
                  <a:schemeClr val="accent6"/>
                </a:solidFill>
                <a:latin typeface="+mj-lt"/>
                <a:ea typeface="Segoe UI" panose="020B0502040204020203" pitchFamily="34" charset="0"/>
                <a:cs typeface="Segoe UI Semilight" panose="020B0402040204020203" pitchFamily="34" charset="0"/>
              </a:endParaRPr>
            </a:p>
          </p:txBody>
        </p:sp>
        <p:sp>
          <p:nvSpPr>
            <p:cNvPr id="24" name="Oval 23"/>
            <p:cNvSpPr>
              <a:spLocks noChangeAspect="1"/>
            </p:cNvSpPr>
            <p:nvPr/>
          </p:nvSpPr>
          <p:spPr>
            <a:xfrm>
              <a:off x="729881" y="2501551"/>
              <a:ext cx="552907" cy="55113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en-US" sz="2800" dirty="0">
                <a:solidFill>
                  <a:prstClr val="white"/>
                </a:solidFill>
                <a:latin typeface="+mj-lt"/>
              </a:endParaRPr>
            </a:p>
          </p:txBody>
        </p:sp>
      </p:grpSp>
      <p:grpSp>
        <p:nvGrpSpPr>
          <p:cNvPr id="25" name="Group 33"/>
          <p:cNvGrpSpPr>
            <a:grpSpLocks/>
          </p:cNvGrpSpPr>
          <p:nvPr/>
        </p:nvGrpSpPr>
        <p:grpSpPr bwMode="auto">
          <a:xfrm>
            <a:off x="761484" y="3456732"/>
            <a:ext cx="2986088" cy="896938"/>
            <a:chOff x="729881" y="3437638"/>
            <a:chExt cx="2458670" cy="795536"/>
          </a:xfrm>
        </p:grpSpPr>
        <p:sp>
          <p:nvSpPr>
            <p:cNvPr id="26" name="Text Placeholder 32"/>
            <p:cNvSpPr txBox="1">
              <a:spLocks/>
            </p:cNvSpPr>
            <p:nvPr/>
          </p:nvSpPr>
          <p:spPr>
            <a:xfrm>
              <a:off x="1437027" y="3671371"/>
              <a:ext cx="1751524" cy="561803"/>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lnSpc>
                  <a:spcPct val="100000"/>
                </a:lnSpc>
                <a:spcBef>
                  <a:spcPts val="0"/>
                </a:spcBef>
                <a:spcAft>
                  <a:spcPts val="0"/>
                </a:spcAft>
                <a:buFont typeface="Arial" panose="020B0604020202020204" pitchFamily="34" charset="0"/>
                <a:buNone/>
                <a:defRPr/>
              </a:pPr>
              <a:r>
                <a:rPr lang="en-US" sz="1400" dirty="0" smtClean="0">
                  <a:solidFill>
                    <a:schemeClr val="tx1">
                      <a:lumMod val="50000"/>
                      <a:lumOff val="50000"/>
                    </a:schemeClr>
                  </a:solidFill>
                  <a:latin typeface="+mj-lt"/>
                </a:rPr>
                <a:t>Give constructive feedback, with the attempt to identify the root cause.</a:t>
              </a:r>
              <a:endParaRPr lang="en-US" sz="1400" dirty="0">
                <a:solidFill>
                  <a:schemeClr val="tx1">
                    <a:lumMod val="50000"/>
                    <a:lumOff val="50000"/>
                  </a:schemeClr>
                </a:solidFill>
                <a:latin typeface="+mj-lt"/>
              </a:endParaRPr>
            </a:p>
          </p:txBody>
        </p:sp>
        <p:sp>
          <p:nvSpPr>
            <p:cNvPr id="27" name="Text Placeholder 33"/>
            <p:cNvSpPr txBox="1">
              <a:spLocks/>
            </p:cNvSpPr>
            <p:nvPr/>
          </p:nvSpPr>
          <p:spPr>
            <a:xfrm>
              <a:off x="1437027" y="3437638"/>
              <a:ext cx="1564608" cy="31821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fontAlgn="auto">
                <a:spcBef>
                  <a:spcPct val="20000"/>
                </a:spcBef>
                <a:spcAft>
                  <a:spcPts val="0"/>
                </a:spcAft>
                <a:buFont typeface="Arial" panose="020B0604020202020204" pitchFamily="34" charset="0"/>
                <a:buNone/>
                <a:defRPr/>
              </a:pPr>
              <a:r>
                <a:rPr lang="en-AU" sz="2000" b="1" dirty="0" smtClean="0">
                  <a:solidFill>
                    <a:schemeClr val="accent5"/>
                  </a:solidFill>
                  <a:latin typeface="+mj-lt"/>
                  <a:ea typeface="Segoe UI" panose="020B0502040204020203" pitchFamily="34" charset="0"/>
                  <a:cs typeface="Segoe UI Semilight" panose="020B0402040204020203" pitchFamily="34" charset="0"/>
                </a:rPr>
                <a:t>Feedback</a:t>
              </a:r>
              <a:endParaRPr lang="en-AU" sz="2000" b="1" dirty="0">
                <a:solidFill>
                  <a:schemeClr val="accent5"/>
                </a:solidFill>
                <a:latin typeface="+mj-lt"/>
                <a:ea typeface="Segoe UI" panose="020B0502040204020203" pitchFamily="34" charset="0"/>
                <a:cs typeface="Segoe UI Semilight" panose="020B0402040204020203" pitchFamily="34" charset="0"/>
              </a:endParaRPr>
            </a:p>
          </p:txBody>
        </p:sp>
        <p:sp>
          <p:nvSpPr>
            <p:cNvPr id="28" name="Oval 27"/>
            <p:cNvSpPr>
              <a:spLocks noChangeAspect="1"/>
            </p:cNvSpPr>
            <p:nvPr/>
          </p:nvSpPr>
          <p:spPr>
            <a:xfrm>
              <a:off x="729881" y="3444679"/>
              <a:ext cx="552907" cy="55194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en-US" sz="2800" dirty="0">
                <a:solidFill>
                  <a:srgbClr val="F33745"/>
                </a:solidFill>
                <a:latin typeface="+mj-lt"/>
              </a:endParaRPr>
            </a:p>
          </p:txBody>
        </p:sp>
      </p:grpSp>
      <p:grpSp>
        <p:nvGrpSpPr>
          <p:cNvPr id="29" name="Group 37"/>
          <p:cNvGrpSpPr>
            <a:grpSpLocks/>
          </p:cNvGrpSpPr>
          <p:nvPr/>
        </p:nvGrpSpPr>
        <p:grpSpPr bwMode="auto">
          <a:xfrm>
            <a:off x="863084" y="4675932"/>
            <a:ext cx="2986088" cy="896938"/>
            <a:chOff x="729881" y="4684840"/>
            <a:chExt cx="2458670" cy="795536"/>
          </a:xfrm>
        </p:grpSpPr>
        <p:sp>
          <p:nvSpPr>
            <p:cNvPr id="30" name="Text Placeholder 32"/>
            <p:cNvSpPr txBox="1">
              <a:spLocks/>
            </p:cNvSpPr>
            <p:nvPr/>
          </p:nvSpPr>
          <p:spPr>
            <a:xfrm>
              <a:off x="1437027" y="4918573"/>
              <a:ext cx="1751524" cy="561803"/>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lnSpc>
                  <a:spcPct val="100000"/>
                </a:lnSpc>
                <a:spcBef>
                  <a:spcPts val="0"/>
                </a:spcBef>
                <a:spcAft>
                  <a:spcPts val="0"/>
                </a:spcAft>
                <a:buFont typeface="Arial" panose="020B0604020202020204" pitchFamily="34" charset="0"/>
                <a:buNone/>
                <a:defRPr/>
              </a:pPr>
              <a:r>
                <a:rPr lang="en-US" sz="1400" dirty="0" smtClean="0">
                  <a:solidFill>
                    <a:schemeClr val="tx1">
                      <a:lumMod val="50000"/>
                      <a:lumOff val="50000"/>
                    </a:schemeClr>
                  </a:solidFill>
                  <a:latin typeface="+mj-lt"/>
                </a:rPr>
                <a:t>Document the observation in the database</a:t>
              </a:r>
              <a:endParaRPr lang="en-US" sz="1400" dirty="0">
                <a:solidFill>
                  <a:schemeClr val="tx1">
                    <a:lumMod val="50000"/>
                    <a:lumOff val="50000"/>
                  </a:schemeClr>
                </a:solidFill>
                <a:latin typeface="+mj-lt"/>
              </a:endParaRPr>
            </a:p>
          </p:txBody>
        </p:sp>
        <p:sp>
          <p:nvSpPr>
            <p:cNvPr id="31" name="Text Placeholder 33"/>
            <p:cNvSpPr txBox="1">
              <a:spLocks/>
            </p:cNvSpPr>
            <p:nvPr/>
          </p:nvSpPr>
          <p:spPr>
            <a:xfrm>
              <a:off x="1437027" y="4684840"/>
              <a:ext cx="1564608" cy="31821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fontAlgn="auto">
                <a:spcBef>
                  <a:spcPct val="20000"/>
                </a:spcBef>
                <a:spcAft>
                  <a:spcPts val="0"/>
                </a:spcAft>
                <a:buFont typeface="Arial" panose="020B0604020202020204" pitchFamily="34" charset="0"/>
                <a:buNone/>
                <a:defRPr/>
              </a:pPr>
              <a:r>
                <a:rPr lang="en-AU" sz="2000" b="1" dirty="0" smtClean="0">
                  <a:solidFill>
                    <a:schemeClr val="accent4"/>
                  </a:solidFill>
                  <a:latin typeface="+mj-lt"/>
                  <a:ea typeface="Segoe UI" panose="020B0502040204020203" pitchFamily="34" charset="0"/>
                  <a:cs typeface="Segoe UI Semilight" panose="020B0402040204020203" pitchFamily="34" charset="0"/>
                </a:rPr>
                <a:t>Document </a:t>
              </a:r>
              <a:endParaRPr lang="en-AU" sz="2000" b="1" dirty="0">
                <a:solidFill>
                  <a:schemeClr val="accent4"/>
                </a:solidFill>
                <a:latin typeface="+mj-lt"/>
                <a:ea typeface="Segoe UI" panose="020B0502040204020203" pitchFamily="34" charset="0"/>
                <a:cs typeface="Segoe UI Semilight" panose="020B0402040204020203" pitchFamily="34" charset="0"/>
              </a:endParaRPr>
            </a:p>
          </p:txBody>
        </p:sp>
        <p:sp>
          <p:nvSpPr>
            <p:cNvPr id="32" name="Oval 31"/>
            <p:cNvSpPr>
              <a:spLocks noChangeAspect="1"/>
            </p:cNvSpPr>
            <p:nvPr/>
          </p:nvSpPr>
          <p:spPr>
            <a:xfrm>
              <a:off x="729881" y="4691881"/>
              <a:ext cx="552907" cy="5519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en-US" sz="2800" dirty="0">
                <a:solidFill>
                  <a:prstClr val="white"/>
                </a:solidFill>
                <a:latin typeface="+mj-lt"/>
              </a:endParaRPr>
            </a:p>
          </p:txBody>
        </p:sp>
      </p:grpSp>
      <p:grpSp>
        <p:nvGrpSpPr>
          <p:cNvPr id="33" name="Group 41"/>
          <p:cNvGrpSpPr>
            <a:grpSpLocks/>
          </p:cNvGrpSpPr>
          <p:nvPr/>
        </p:nvGrpSpPr>
        <p:grpSpPr bwMode="auto">
          <a:xfrm>
            <a:off x="8890971" y="2542332"/>
            <a:ext cx="2984500" cy="896938"/>
            <a:chOff x="1337098" y="2494521"/>
            <a:chExt cx="2454637" cy="795536"/>
          </a:xfrm>
        </p:grpSpPr>
        <p:sp>
          <p:nvSpPr>
            <p:cNvPr id="34" name="Text Placeholder 32"/>
            <p:cNvSpPr txBox="1">
              <a:spLocks/>
            </p:cNvSpPr>
            <p:nvPr/>
          </p:nvSpPr>
          <p:spPr>
            <a:xfrm>
              <a:off x="1403686" y="2728254"/>
              <a:ext cx="1684299" cy="561803"/>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fontAlgn="auto">
                <a:lnSpc>
                  <a:spcPct val="100000"/>
                </a:lnSpc>
                <a:spcBef>
                  <a:spcPts val="0"/>
                </a:spcBef>
                <a:spcAft>
                  <a:spcPts val="0"/>
                </a:spcAft>
                <a:buFont typeface="Arial" panose="020B0604020202020204" pitchFamily="34" charset="0"/>
                <a:buNone/>
                <a:defRPr/>
              </a:pPr>
              <a:r>
                <a:rPr lang="en-US" sz="1400" dirty="0" smtClean="0">
                  <a:solidFill>
                    <a:schemeClr val="tx1">
                      <a:lumMod val="50000"/>
                      <a:lumOff val="50000"/>
                    </a:schemeClr>
                  </a:solidFill>
                  <a:latin typeface="+mj-lt"/>
                </a:rPr>
                <a:t>Close actions related to the observation.</a:t>
              </a:r>
              <a:endParaRPr lang="en-US" sz="1400" dirty="0">
                <a:solidFill>
                  <a:schemeClr val="tx1">
                    <a:lumMod val="50000"/>
                    <a:lumOff val="50000"/>
                  </a:schemeClr>
                </a:solidFill>
                <a:latin typeface="+mj-lt"/>
              </a:endParaRPr>
            </a:p>
          </p:txBody>
        </p:sp>
        <p:sp>
          <p:nvSpPr>
            <p:cNvPr id="35" name="Text Placeholder 33"/>
            <p:cNvSpPr txBox="1">
              <a:spLocks/>
            </p:cNvSpPr>
            <p:nvPr/>
          </p:nvSpPr>
          <p:spPr>
            <a:xfrm>
              <a:off x="1337098" y="2494521"/>
              <a:ext cx="1750887" cy="31821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defTabSz="457082" fontAlgn="auto">
                <a:spcBef>
                  <a:spcPct val="20000"/>
                </a:spcBef>
                <a:spcAft>
                  <a:spcPts val="0"/>
                </a:spcAft>
                <a:buFont typeface="Arial" panose="020B0604020202020204" pitchFamily="34" charset="0"/>
                <a:buNone/>
                <a:defRPr/>
              </a:pPr>
              <a:r>
                <a:rPr lang="en-AU" sz="2000" b="1" dirty="0" smtClean="0">
                  <a:solidFill>
                    <a:schemeClr val="tx2"/>
                  </a:solidFill>
                  <a:latin typeface="+mj-lt"/>
                  <a:ea typeface="Segoe UI" panose="020B0502040204020203" pitchFamily="34" charset="0"/>
                  <a:cs typeface="Segoe UI Semilight" panose="020B0402040204020203" pitchFamily="34" charset="0"/>
                </a:rPr>
                <a:t>Close Actions</a:t>
              </a:r>
              <a:endParaRPr lang="en-AU" sz="2000" b="1" dirty="0">
                <a:solidFill>
                  <a:schemeClr val="tx2"/>
                </a:solidFill>
                <a:latin typeface="+mj-lt"/>
                <a:ea typeface="Segoe UI" panose="020B0502040204020203" pitchFamily="34" charset="0"/>
                <a:cs typeface="Segoe UI Semilight" panose="020B0402040204020203" pitchFamily="34" charset="0"/>
              </a:endParaRPr>
            </a:p>
          </p:txBody>
        </p:sp>
        <p:sp>
          <p:nvSpPr>
            <p:cNvPr id="36" name="Oval 35"/>
            <p:cNvSpPr>
              <a:spLocks noChangeAspect="1"/>
            </p:cNvSpPr>
            <p:nvPr/>
          </p:nvSpPr>
          <p:spPr>
            <a:xfrm>
              <a:off x="3239441" y="2501562"/>
              <a:ext cx="552294" cy="551947"/>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en-US" sz="2800" dirty="0">
                <a:solidFill>
                  <a:prstClr val="white"/>
                </a:solidFill>
                <a:latin typeface="+mj-lt"/>
              </a:endParaRPr>
            </a:p>
          </p:txBody>
        </p:sp>
      </p:grpSp>
      <p:grpSp>
        <p:nvGrpSpPr>
          <p:cNvPr id="37" name="Group 45"/>
          <p:cNvGrpSpPr>
            <a:grpSpLocks/>
          </p:cNvGrpSpPr>
          <p:nvPr/>
        </p:nvGrpSpPr>
        <p:grpSpPr bwMode="auto">
          <a:xfrm>
            <a:off x="8889383" y="3532932"/>
            <a:ext cx="2928938" cy="896938"/>
            <a:chOff x="1311872" y="3437638"/>
            <a:chExt cx="2410500" cy="795536"/>
          </a:xfrm>
        </p:grpSpPr>
        <p:sp>
          <p:nvSpPr>
            <p:cNvPr id="38" name="Text Placeholder 32"/>
            <p:cNvSpPr txBox="1">
              <a:spLocks/>
            </p:cNvSpPr>
            <p:nvPr/>
          </p:nvSpPr>
          <p:spPr>
            <a:xfrm>
              <a:off x="1311872" y="3671371"/>
              <a:ext cx="1750715" cy="561803"/>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fontAlgn="auto">
                <a:lnSpc>
                  <a:spcPct val="100000"/>
                </a:lnSpc>
                <a:spcBef>
                  <a:spcPts val="0"/>
                </a:spcBef>
                <a:spcAft>
                  <a:spcPts val="0"/>
                </a:spcAft>
                <a:buFont typeface="Arial" panose="020B0604020202020204" pitchFamily="34" charset="0"/>
                <a:buNone/>
                <a:defRPr/>
              </a:pPr>
              <a:r>
                <a:rPr lang="en-US" sz="1400" dirty="0" smtClean="0">
                  <a:solidFill>
                    <a:schemeClr val="tx1">
                      <a:lumMod val="50000"/>
                      <a:lumOff val="50000"/>
                    </a:schemeClr>
                  </a:solidFill>
                  <a:latin typeface="+mj-lt"/>
                </a:rPr>
                <a:t>Analyze the data periodically for areas of improvement. </a:t>
              </a:r>
              <a:endParaRPr lang="en-US" sz="1400" dirty="0">
                <a:solidFill>
                  <a:schemeClr val="tx1">
                    <a:lumMod val="50000"/>
                    <a:lumOff val="50000"/>
                  </a:schemeClr>
                </a:solidFill>
                <a:latin typeface="+mj-lt"/>
              </a:endParaRPr>
            </a:p>
          </p:txBody>
        </p:sp>
        <p:sp>
          <p:nvSpPr>
            <p:cNvPr id="39" name="Text Placeholder 33"/>
            <p:cNvSpPr txBox="1">
              <a:spLocks/>
            </p:cNvSpPr>
            <p:nvPr/>
          </p:nvSpPr>
          <p:spPr>
            <a:xfrm>
              <a:off x="1498702" y="3437638"/>
              <a:ext cx="1563885" cy="31821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defTabSz="457082" fontAlgn="auto">
                <a:spcBef>
                  <a:spcPct val="20000"/>
                </a:spcBef>
                <a:spcAft>
                  <a:spcPts val="0"/>
                </a:spcAft>
                <a:buFont typeface="Arial" panose="020B0604020202020204" pitchFamily="34" charset="0"/>
                <a:buNone/>
                <a:defRPr/>
              </a:pPr>
              <a:r>
                <a:rPr lang="en-AU" sz="2000" b="1" dirty="0" smtClean="0">
                  <a:solidFill>
                    <a:schemeClr val="accent1"/>
                  </a:solidFill>
                  <a:latin typeface="+mj-lt"/>
                  <a:ea typeface="Segoe UI" panose="020B0502040204020203" pitchFamily="34" charset="0"/>
                  <a:cs typeface="Segoe UI Semilight" panose="020B0402040204020203" pitchFamily="34" charset="0"/>
                </a:rPr>
                <a:t>Analyse</a:t>
              </a:r>
              <a:endParaRPr lang="en-AU" sz="2000" b="1" dirty="0">
                <a:solidFill>
                  <a:schemeClr val="accent1"/>
                </a:solidFill>
                <a:latin typeface="+mj-lt"/>
                <a:ea typeface="Segoe UI" panose="020B0502040204020203" pitchFamily="34" charset="0"/>
                <a:cs typeface="Segoe UI Semilight" panose="020B0402040204020203" pitchFamily="34" charset="0"/>
              </a:endParaRPr>
            </a:p>
          </p:txBody>
        </p:sp>
        <p:sp>
          <p:nvSpPr>
            <p:cNvPr id="40" name="Oval 39"/>
            <p:cNvSpPr>
              <a:spLocks noChangeAspect="1"/>
            </p:cNvSpPr>
            <p:nvPr/>
          </p:nvSpPr>
          <p:spPr>
            <a:xfrm>
              <a:off x="3169720" y="3444679"/>
              <a:ext cx="552652" cy="55194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en-US" sz="2800" dirty="0">
                <a:solidFill>
                  <a:srgbClr val="F33745"/>
                </a:solidFill>
                <a:latin typeface="+mj-lt"/>
              </a:endParaRPr>
            </a:p>
          </p:txBody>
        </p:sp>
      </p:grpSp>
      <p:grpSp>
        <p:nvGrpSpPr>
          <p:cNvPr id="41" name="Group 49"/>
          <p:cNvGrpSpPr>
            <a:grpSpLocks/>
          </p:cNvGrpSpPr>
          <p:nvPr/>
        </p:nvGrpSpPr>
        <p:grpSpPr bwMode="auto">
          <a:xfrm>
            <a:off x="8883773" y="4617506"/>
            <a:ext cx="2970213" cy="1533525"/>
            <a:chOff x="1335616" y="4684840"/>
            <a:chExt cx="2443512" cy="1359909"/>
          </a:xfrm>
        </p:grpSpPr>
        <p:sp>
          <p:nvSpPr>
            <p:cNvPr id="42" name="Text Placeholder 32"/>
            <p:cNvSpPr txBox="1">
              <a:spLocks/>
            </p:cNvSpPr>
            <p:nvPr/>
          </p:nvSpPr>
          <p:spPr>
            <a:xfrm>
              <a:off x="1335616" y="5166298"/>
              <a:ext cx="1867569" cy="878451"/>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fontAlgn="auto">
                <a:lnSpc>
                  <a:spcPct val="100000"/>
                </a:lnSpc>
                <a:spcBef>
                  <a:spcPts val="0"/>
                </a:spcBef>
                <a:spcAft>
                  <a:spcPts val="0"/>
                </a:spcAft>
                <a:buFont typeface="Arial" panose="020B0604020202020204" pitchFamily="34" charset="0"/>
                <a:buNone/>
                <a:defRPr/>
              </a:pPr>
              <a:r>
                <a:rPr lang="en-US" sz="1400" dirty="0" smtClean="0">
                  <a:solidFill>
                    <a:schemeClr val="tx1">
                      <a:lumMod val="50000"/>
                      <a:lumOff val="50000"/>
                    </a:schemeClr>
                  </a:solidFill>
                  <a:latin typeface="+mj-lt"/>
                </a:rPr>
                <a:t>Enhance the system in order to improve ease of use, and efficiency.</a:t>
              </a:r>
              <a:endParaRPr lang="en-US" sz="1400" dirty="0">
                <a:solidFill>
                  <a:schemeClr val="tx1">
                    <a:lumMod val="50000"/>
                    <a:lumOff val="50000"/>
                  </a:schemeClr>
                </a:solidFill>
                <a:latin typeface="+mj-lt"/>
              </a:endParaRPr>
            </a:p>
          </p:txBody>
        </p:sp>
        <p:sp>
          <p:nvSpPr>
            <p:cNvPr id="43" name="Text Placeholder 33"/>
            <p:cNvSpPr txBox="1">
              <a:spLocks/>
            </p:cNvSpPr>
            <p:nvPr/>
          </p:nvSpPr>
          <p:spPr>
            <a:xfrm>
              <a:off x="1530209" y="4684840"/>
              <a:ext cx="1564579" cy="319565"/>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defTabSz="457082" fontAlgn="auto">
                <a:spcBef>
                  <a:spcPct val="20000"/>
                </a:spcBef>
                <a:spcAft>
                  <a:spcPts val="0"/>
                </a:spcAft>
                <a:buFont typeface="Arial" panose="020B0604020202020204" pitchFamily="34" charset="0"/>
                <a:buNone/>
                <a:defRPr/>
              </a:pPr>
              <a:r>
                <a:rPr lang="en-AU" sz="2000" b="1" dirty="0" smtClean="0">
                  <a:solidFill>
                    <a:schemeClr val="accent2"/>
                  </a:solidFill>
                  <a:latin typeface="+mj-lt"/>
                  <a:ea typeface="Segoe UI" panose="020B0502040204020203" pitchFamily="34" charset="0"/>
                  <a:cs typeface="Segoe UI Semilight" panose="020B0402040204020203" pitchFamily="34" charset="0"/>
                </a:rPr>
                <a:t>Continuously Improve</a:t>
              </a:r>
              <a:endParaRPr lang="en-AU" sz="2000" b="1" dirty="0">
                <a:solidFill>
                  <a:schemeClr val="accent2"/>
                </a:solidFill>
                <a:latin typeface="+mj-lt"/>
                <a:ea typeface="Segoe UI" panose="020B0502040204020203" pitchFamily="34" charset="0"/>
                <a:cs typeface="Segoe UI Semilight" panose="020B0402040204020203" pitchFamily="34" charset="0"/>
              </a:endParaRPr>
            </a:p>
          </p:txBody>
        </p:sp>
        <p:sp>
          <p:nvSpPr>
            <p:cNvPr id="44" name="Oval 43"/>
            <p:cNvSpPr>
              <a:spLocks noChangeAspect="1"/>
            </p:cNvSpPr>
            <p:nvPr/>
          </p:nvSpPr>
          <p:spPr>
            <a:xfrm>
              <a:off x="3226693" y="4691879"/>
              <a:ext cx="552435" cy="55184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fontAlgn="auto" hangingPunct="1">
                <a:spcBef>
                  <a:spcPts val="0"/>
                </a:spcBef>
                <a:spcAft>
                  <a:spcPts val="0"/>
                </a:spcAft>
                <a:defRPr/>
              </a:pPr>
              <a:endParaRPr lang="en-US" sz="2800" dirty="0">
                <a:solidFill>
                  <a:prstClr val="white"/>
                </a:solidFill>
                <a:latin typeface="+mj-lt"/>
              </a:endParaRPr>
            </a:p>
          </p:txBody>
        </p:sp>
      </p:grpSp>
      <p:grpSp>
        <p:nvGrpSpPr>
          <p:cNvPr id="45" name="Group 53"/>
          <p:cNvGrpSpPr>
            <a:grpSpLocks/>
          </p:cNvGrpSpPr>
          <p:nvPr/>
        </p:nvGrpSpPr>
        <p:grpSpPr bwMode="auto">
          <a:xfrm>
            <a:off x="5372051" y="4523532"/>
            <a:ext cx="1674813" cy="1524000"/>
            <a:chOff x="5159132" y="1399345"/>
            <a:chExt cx="805348" cy="805346"/>
          </a:xfrm>
        </p:grpSpPr>
        <p:sp>
          <p:nvSpPr>
            <p:cNvPr id="46" name="타원 132"/>
            <p:cNvSpPr/>
            <p:nvPr/>
          </p:nvSpPr>
          <p:spPr>
            <a:xfrm>
              <a:off x="5159132" y="1399345"/>
              <a:ext cx="805348" cy="805346"/>
            </a:xfrm>
            <a:prstGeom prst="ellipse">
              <a:avLst/>
            </a:prstGeom>
            <a:ln w="38100">
              <a:solidFill>
                <a:schemeClr val="tx2">
                  <a:lumMod val="75000"/>
                </a:schemeClr>
              </a:solidFill>
            </a:ln>
          </p:spPr>
          <p:style>
            <a:lnRef idx="2">
              <a:schemeClr val="accent3"/>
            </a:lnRef>
            <a:fillRef idx="1">
              <a:schemeClr val="lt1"/>
            </a:fillRef>
            <a:effectRef idx="0">
              <a:schemeClr val="accent3"/>
            </a:effectRef>
            <a:fontRef idx="minor">
              <a:schemeClr val="dk1"/>
            </a:fontRef>
          </p:style>
          <p:txBody>
            <a:bodyPr lIns="0" tIns="0" rIns="0" bIns="0" anchor="ctr"/>
            <a:lstStyle/>
            <a:p>
              <a:pPr algn="ctr" eaLnBrk="1" fontAlgn="auto" hangingPunct="1">
                <a:spcBef>
                  <a:spcPts val="0"/>
                </a:spcBef>
                <a:spcAft>
                  <a:spcPts val="225"/>
                </a:spcAft>
                <a:defRPr/>
              </a:pPr>
              <a:r>
                <a:rPr lang="en-US" altLang="ko-KR" sz="1600" b="1" dirty="0">
                  <a:solidFill>
                    <a:schemeClr val="tx1">
                      <a:lumMod val="50000"/>
                      <a:lumOff val="50000"/>
                    </a:schemeClr>
                  </a:solidFill>
                  <a:ea typeface="+mj-ea"/>
                  <a:cs typeface="Roboto condensed"/>
                </a:rPr>
                <a:t>Close Actions</a:t>
              </a:r>
              <a:endParaRPr lang="ko-KR" altLang="en-US" sz="1600" b="1" dirty="0">
                <a:solidFill>
                  <a:schemeClr val="tx1">
                    <a:lumMod val="50000"/>
                    <a:lumOff val="50000"/>
                  </a:schemeClr>
                </a:solidFill>
                <a:ea typeface="+mj-ea"/>
                <a:cs typeface="Roboto condensed"/>
              </a:endParaRPr>
            </a:p>
          </p:txBody>
        </p:sp>
        <p:sp>
          <p:nvSpPr>
            <p:cNvPr id="47" name="타원 134"/>
            <p:cNvSpPr/>
            <p:nvPr/>
          </p:nvSpPr>
          <p:spPr>
            <a:xfrm>
              <a:off x="5159132" y="1399345"/>
              <a:ext cx="235879" cy="236570"/>
            </a:xfrm>
            <a:prstGeom prst="ellipse">
              <a:avLst/>
            </a:prstGeom>
            <a:ln w="38100">
              <a:solidFill>
                <a:schemeClr val="tx2">
                  <a:lumMod val="75000"/>
                </a:schemeClr>
              </a:solidFill>
            </a:ln>
          </p:spPr>
          <p:style>
            <a:lnRef idx="2">
              <a:schemeClr val="accent3"/>
            </a:lnRef>
            <a:fillRef idx="1">
              <a:schemeClr val="lt1"/>
            </a:fillRef>
            <a:effectRef idx="0">
              <a:schemeClr val="accent3"/>
            </a:effectRef>
            <a:fontRef idx="minor">
              <a:schemeClr val="dk1"/>
            </a:fontRef>
          </p:style>
          <p:txBody>
            <a:bodyPr lIns="0" tIns="0" rIns="0" bIns="0" anchor="ctr"/>
            <a:lstStyle/>
            <a:p>
              <a:pPr algn="ctr" eaLnBrk="1" fontAlgn="auto" hangingPunct="1">
                <a:spcBef>
                  <a:spcPts val="0"/>
                </a:spcBef>
                <a:spcAft>
                  <a:spcPts val="225"/>
                </a:spcAft>
                <a:defRPr/>
              </a:pPr>
              <a:r>
                <a:rPr lang="en-US" altLang="ko-KR" sz="1600" b="1" dirty="0" smtClean="0">
                  <a:solidFill>
                    <a:schemeClr val="tx1"/>
                  </a:solidFill>
                  <a:ea typeface="+mj-ea"/>
                  <a:cs typeface="Roboto condensed"/>
                </a:rPr>
                <a:t>04</a:t>
              </a:r>
              <a:endParaRPr lang="ko-KR" altLang="en-US" sz="1600" b="1" dirty="0">
                <a:solidFill>
                  <a:schemeClr val="tx1"/>
                </a:solidFill>
                <a:ea typeface="+mj-ea"/>
                <a:cs typeface="Roboto condensed"/>
              </a:endParaRPr>
            </a:p>
          </p:txBody>
        </p:sp>
      </p:grpSp>
      <p:sp>
        <p:nvSpPr>
          <p:cNvPr id="48" name="Freeform 116"/>
          <p:cNvSpPr>
            <a:spLocks noChangeArrowheads="1"/>
          </p:cNvSpPr>
          <p:nvPr/>
        </p:nvSpPr>
        <p:spPr bwMode="auto">
          <a:xfrm>
            <a:off x="11367471" y="2694732"/>
            <a:ext cx="273050" cy="263525"/>
          </a:xfrm>
          <a:custGeom>
            <a:avLst/>
            <a:gdLst>
              <a:gd name="T0" fmla="*/ 2147483646 w 445"/>
              <a:gd name="T1" fmla="*/ 2147483646 h 462"/>
              <a:gd name="T2" fmla="*/ 2147483646 w 445"/>
              <a:gd name="T3" fmla="*/ 2147483646 h 462"/>
              <a:gd name="T4" fmla="*/ 2147483646 w 445"/>
              <a:gd name="T5" fmla="*/ 2147483646 h 462"/>
              <a:gd name="T6" fmla="*/ 2147483646 w 445"/>
              <a:gd name="T7" fmla="*/ 2147483646 h 462"/>
              <a:gd name="T8" fmla="*/ 2147483646 w 445"/>
              <a:gd name="T9" fmla="*/ 2147483646 h 462"/>
              <a:gd name="T10" fmla="*/ 2147483646 w 445"/>
              <a:gd name="T11" fmla="*/ 2147483646 h 462"/>
              <a:gd name="T12" fmla="*/ 2147483646 w 445"/>
              <a:gd name="T13" fmla="*/ 2147483646 h 462"/>
              <a:gd name="T14" fmla="*/ 2147483646 w 445"/>
              <a:gd name="T15" fmla="*/ 2147483646 h 462"/>
              <a:gd name="T16" fmla="*/ 2147483646 w 445"/>
              <a:gd name="T17" fmla="*/ 2147483646 h 462"/>
              <a:gd name="T18" fmla="*/ 2147483646 w 445"/>
              <a:gd name="T19" fmla="*/ 2147483646 h 462"/>
              <a:gd name="T20" fmla="*/ 2147483646 w 445"/>
              <a:gd name="T21" fmla="*/ 2147483646 h 462"/>
              <a:gd name="T22" fmla="*/ 2147483646 w 445"/>
              <a:gd name="T23" fmla="*/ 2147483646 h 462"/>
              <a:gd name="T24" fmla="*/ 2147483646 w 445"/>
              <a:gd name="T25" fmla="*/ 2147483646 h 462"/>
              <a:gd name="T26" fmla="*/ 2147483646 w 445"/>
              <a:gd name="T27" fmla="*/ 2147483646 h 462"/>
              <a:gd name="T28" fmla="*/ 2147483646 w 445"/>
              <a:gd name="T29" fmla="*/ 2147483646 h 462"/>
              <a:gd name="T30" fmla="*/ 2147483646 w 445"/>
              <a:gd name="T31" fmla="*/ 2147483646 h 462"/>
              <a:gd name="T32" fmla="*/ 2147483646 w 445"/>
              <a:gd name="T33" fmla="*/ 2147483646 h 462"/>
              <a:gd name="T34" fmla="*/ 2147483646 w 445"/>
              <a:gd name="T35" fmla="*/ 2147483646 h 462"/>
              <a:gd name="T36" fmla="*/ 2147483646 w 445"/>
              <a:gd name="T37" fmla="*/ 2147483646 h 462"/>
              <a:gd name="T38" fmla="*/ 2147483646 w 445"/>
              <a:gd name="T39" fmla="*/ 2147483646 h 462"/>
              <a:gd name="T40" fmla="*/ 2147483646 w 445"/>
              <a:gd name="T41" fmla="*/ 2147483646 h 462"/>
              <a:gd name="T42" fmla="*/ 2147483646 w 445"/>
              <a:gd name="T43" fmla="*/ 2147483646 h 462"/>
              <a:gd name="T44" fmla="*/ 2147483646 w 445"/>
              <a:gd name="T45" fmla="*/ 2147483646 h 46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45"/>
              <a:gd name="T70" fmla="*/ 0 h 462"/>
              <a:gd name="T71" fmla="*/ 445 w 445"/>
              <a:gd name="T72" fmla="*/ 462 h 46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9" name="Freeform 168"/>
          <p:cNvSpPr>
            <a:spLocks noChangeArrowheads="1"/>
          </p:cNvSpPr>
          <p:nvPr/>
        </p:nvSpPr>
        <p:spPr bwMode="auto">
          <a:xfrm>
            <a:off x="11345246" y="4819141"/>
            <a:ext cx="317500" cy="208980"/>
          </a:xfrm>
          <a:custGeom>
            <a:avLst/>
            <a:gdLst>
              <a:gd name="T0" fmla="*/ 2147483646 w 497"/>
              <a:gd name="T1" fmla="*/ 2147483646 h 426"/>
              <a:gd name="T2" fmla="*/ 2147483646 w 497"/>
              <a:gd name="T3" fmla="*/ 2147483646 h 426"/>
              <a:gd name="T4" fmla="*/ 2147483646 w 497"/>
              <a:gd name="T5" fmla="*/ 2147483646 h 426"/>
              <a:gd name="T6" fmla="*/ 2147483646 w 497"/>
              <a:gd name="T7" fmla="*/ 2147483646 h 426"/>
              <a:gd name="T8" fmla="*/ 2147483646 w 497"/>
              <a:gd name="T9" fmla="*/ 2147483646 h 426"/>
              <a:gd name="T10" fmla="*/ 0 w 497"/>
              <a:gd name="T11" fmla="*/ 2147483646 h 426"/>
              <a:gd name="T12" fmla="*/ 2147483646 w 497"/>
              <a:gd name="T13" fmla="*/ 2147483646 h 426"/>
              <a:gd name="T14" fmla="*/ 2147483646 w 497"/>
              <a:gd name="T15" fmla="*/ 2147483646 h 426"/>
              <a:gd name="T16" fmla="*/ 2147483646 w 497"/>
              <a:gd name="T17" fmla="*/ 2147483646 h 426"/>
              <a:gd name="T18" fmla="*/ 2147483646 w 497"/>
              <a:gd name="T19" fmla="*/ 2147483646 h 426"/>
              <a:gd name="T20" fmla="*/ 2147483646 w 497"/>
              <a:gd name="T21" fmla="*/ 2147483646 h 426"/>
              <a:gd name="T22" fmla="*/ 2147483646 w 497"/>
              <a:gd name="T23" fmla="*/ 2147483646 h 426"/>
              <a:gd name="T24" fmla="*/ 2147483646 w 497"/>
              <a:gd name="T25" fmla="*/ 2147483646 h 426"/>
              <a:gd name="T26" fmla="*/ 2147483646 w 497"/>
              <a:gd name="T27" fmla="*/ 2147483646 h 426"/>
              <a:gd name="T28" fmla="*/ 2147483646 w 497"/>
              <a:gd name="T29" fmla="*/ 2147483646 h 426"/>
              <a:gd name="T30" fmla="*/ 2147483646 w 497"/>
              <a:gd name="T31" fmla="*/ 2147483646 h 426"/>
              <a:gd name="T32" fmla="*/ 2147483646 w 497"/>
              <a:gd name="T33" fmla="*/ 2147483646 h 426"/>
              <a:gd name="T34" fmla="*/ 2147483646 w 497"/>
              <a:gd name="T35" fmla="*/ 2147483646 h 426"/>
              <a:gd name="T36" fmla="*/ 2147483646 w 497"/>
              <a:gd name="T37" fmla="*/ 2147483646 h 426"/>
              <a:gd name="T38" fmla="*/ 2147483646 w 497"/>
              <a:gd name="T39" fmla="*/ 2147483646 h 426"/>
              <a:gd name="T40" fmla="*/ 2147483646 w 497"/>
              <a:gd name="T41" fmla="*/ 2147483646 h 426"/>
              <a:gd name="T42" fmla="*/ 2147483646 w 497"/>
              <a:gd name="T43" fmla="*/ 2147483646 h 426"/>
              <a:gd name="T44" fmla="*/ 2147483646 w 497"/>
              <a:gd name="T45" fmla="*/ 2147483646 h 426"/>
              <a:gd name="T46" fmla="*/ 2147483646 w 497"/>
              <a:gd name="T47" fmla="*/ 2147483646 h 426"/>
              <a:gd name="T48" fmla="*/ 2147483646 w 497"/>
              <a:gd name="T49" fmla="*/ 2147483646 h 426"/>
              <a:gd name="T50" fmla="*/ 2147483646 w 497"/>
              <a:gd name="T51" fmla="*/ 2147483646 h 426"/>
              <a:gd name="T52" fmla="*/ 2147483646 w 497"/>
              <a:gd name="T53" fmla="*/ 2147483646 h 426"/>
              <a:gd name="T54" fmla="*/ 2147483646 w 497"/>
              <a:gd name="T55" fmla="*/ 2147483646 h 426"/>
              <a:gd name="T56" fmla="*/ 2147483646 w 497"/>
              <a:gd name="T57" fmla="*/ 2147483646 h 426"/>
              <a:gd name="T58" fmla="*/ 2147483646 w 497"/>
              <a:gd name="T59" fmla="*/ 2147483646 h 426"/>
              <a:gd name="T60" fmla="*/ 2147483646 w 497"/>
              <a:gd name="T61" fmla="*/ 2147483646 h 426"/>
              <a:gd name="T62" fmla="*/ 2147483646 w 497"/>
              <a:gd name="T63" fmla="*/ 2147483646 h 426"/>
              <a:gd name="T64" fmla="*/ 0 w 497"/>
              <a:gd name="T65" fmla="*/ 2147483646 h 426"/>
              <a:gd name="T66" fmla="*/ 2147483646 w 497"/>
              <a:gd name="T67" fmla="*/ 2147483646 h 426"/>
              <a:gd name="T68" fmla="*/ 2147483646 w 497"/>
              <a:gd name="T69" fmla="*/ 2147483646 h 426"/>
              <a:gd name="T70" fmla="*/ 2147483646 w 497"/>
              <a:gd name="T71" fmla="*/ 2147483646 h 426"/>
              <a:gd name="T72" fmla="*/ 2147483646 w 497"/>
              <a:gd name="T73" fmla="*/ 2147483646 h 42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97"/>
              <a:gd name="T112" fmla="*/ 0 h 426"/>
              <a:gd name="T113" fmla="*/ 497 w 497"/>
              <a:gd name="T114" fmla="*/ 426 h 42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97" h="426">
                <a:moveTo>
                  <a:pt x="17" y="247"/>
                </a:moveTo>
                <a:lnTo>
                  <a:pt x="17" y="247"/>
                </a:lnTo>
                <a:cubicBezTo>
                  <a:pt x="53" y="256"/>
                  <a:pt x="53" y="256"/>
                  <a:pt x="53" y="256"/>
                </a:cubicBezTo>
                <a:cubicBezTo>
                  <a:pt x="80" y="212"/>
                  <a:pt x="80" y="212"/>
                  <a:pt x="80" y="212"/>
                </a:cubicBezTo>
                <a:cubicBezTo>
                  <a:pt x="26" y="203"/>
                  <a:pt x="26" y="203"/>
                  <a:pt x="26" y="203"/>
                </a:cubicBezTo>
                <a:cubicBezTo>
                  <a:pt x="17" y="203"/>
                  <a:pt x="0" y="212"/>
                  <a:pt x="0" y="221"/>
                </a:cubicBezTo>
                <a:cubicBezTo>
                  <a:pt x="0" y="230"/>
                  <a:pt x="9" y="247"/>
                  <a:pt x="17" y="247"/>
                </a:cubicBezTo>
                <a:close/>
                <a:moveTo>
                  <a:pt x="460" y="256"/>
                </a:moveTo>
                <a:lnTo>
                  <a:pt x="460" y="256"/>
                </a:lnTo>
                <a:cubicBezTo>
                  <a:pt x="345" y="354"/>
                  <a:pt x="345" y="354"/>
                  <a:pt x="345" y="354"/>
                </a:cubicBezTo>
                <a:cubicBezTo>
                  <a:pt x="221" y="256"/>
                  <a:pt x="221" y="256"/>
                  <a:pt x="221" y="256"/>
                </a:cubicBezTo>
                <a:cubicBezTo>
                  <a:pt x="212" y="247"/>
                  <a:pt x="212" y="247"/>
                  <a:pt x="212" y="247"/>
                </a:cubicBezTo>
                <a:cubicBezTo>
                  <a:pt x="194" y="247"/>
                  <a:pt x="194" y="247"/>
                  <a:pt x="194" y="247"/>
                </a:cubicBezTo>
                <a:cubicBezTo>
                  <a:pt x="168" y="283"/>
                  <a:pt x="168" y="283"/>
                  <a:pt x="168" y="283"/>
                </a:cubicBezTo>
                <a:cubicBezTo>
                  <a:pt x="194" y="292"/>
                  <a:pt x="194" y="292"/>
                  <a:pt x="194" y="292"/>
                </a:cubicBezTo>
                <a:cubicBezTo>
                  <a:pt x="337" y="398"/>
                  <a:pt x="337" y="398"/>
                  <a:pt x="337" y="398"/>
                </a:cubicBezTo>
                <a:cubicBezTo>
                  <a:pt x="337" y="407"/>
                  <a:pt x="345" y="407"/>
                  <a:pt x="345" y="407"/>
                </a:cubicBezTo>
                <a:cubicBezTo>
                  <a:pt x="354" y="407"/>
                  <a:pt x="363" y="407"/>
                  <a:pt x="363" y="398"/>
                </a:cubicBezTo>
                <a:cubicBezTo>
                  <a:pt x="487" y="292"/>
                  <a:pt x="487" y="292"/>
                  <a:pt x="487" y="292"/>
                </a:cubicBezTo>
                <a:cubicBezTo>
                  <a:pt x="496" y="283"/>
                  <a:pt x="496" y="265"/>
                  <a:pt x="487" y="256"/>
                </a:cubicBezTo>
                <a:cubicBezTo>
                  <a:pt x="478" y="247"/>
                  <a:pt x="469" y="247"/>
                  <a:pt x="460" y="256"/>
                </a:cubicBezTo>
                <a:close/>
                <a:moveTo>
                  <a:pt x="212" y="141"/>
                </a:moveTo>
                <a:lnTo>
                  <a:pt x="212" y="141"/>
                </a:lnTo>
                <a:cubicBezTo>
                  <a:pt x="337" y="221"/>
                  <a:pt x="337" y="221"/>
                  <a:pt x="337" y="221"/>
                </a:cubicBezTo>
                <a:cubicBezTo>
                  <a:pt x="345" y="230"/>
                  <a:pt x="363" y="230"/>
                  <a:pt x="372" y="212"/>
                </a:cubicBezTo>
                <a:cubicBezTo>
                  <a:pt x="496" y="35"/>
                  <a:pt x="496" y="35"/>
                  <a:pt x="496" y="35"/>
                </a:cubicBezTo>
                <a:cubicBezTo>
                  <a:pt x="496" y="26"/>
                  <a:pt x="496" y="9"/>
                  <a:pt x="487" y="9"/>
                </a:cubicBezTo>
                <a:cubicBezTo>
                  <a:pt x="478" y="0"/>
                  <a:pt x="460" y="0"/>
                  <a:pt x="452" y="9"/>
                </a:cubicBezTo>
                <a:cubicBezTo>
                  <a:pt x="345" y="177"/>
                  <a:pt x="345" y="177"/>
                  <a:pt x="345" y="177"/>
                </a:cubicBezTo>
                <a:cubicBezTo>
                  <a:pt x="221" y="97"/>
                  <a:pt x="221" y="97"/>
                  <a:pt x="221" y="97"/>
                </a:cubicBezTo>
                <a:cubicBezTo>
                  <a:pt x="212" y="88"/>
                  <a:pt x="212" y="88"/>
                  <a:pt x="203" y="88"/>
                </a:cubicBezTo>
                <a:cubicBezTo>
                  <a:pt x="194" y="97"/>
                  <a:pt x="194" y="97"/>
                  <a:pt x="186" y="106"/>
                </a:cubicBezTo>
                <a:cubicBezTo>
                  <a:pt x="0" y="390"/>
                  <a:pt x="0" y="390"/>
                  <a:pt x="0" y="390"/>
                </a:cubicBezTo>
                <a:cubicBezTo>
                  <a:pt x="0" y="407"/>
                  <a:pt x="0" y="416"/>
                  <a:pt x="9" y="425"/>
                </a:cubicBezTo>
                <a:cubicBezTo>
                  <a:pt x="17" y="425"/>
                  <a:pt x="17" y="425"/>
                  <a:pt x="26" y="425"/>
                </a:cubicBezTo>
                <a:cubicBezTo>
                  <a:pt x="26" y="425"/>
                  <a:pt x="35" y="425"/>
                  <a:pt x="44" y="416"/>
                </a:cubicBezTo>
                <a:lnTo>
                  <a:pt x="212" y="1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0" name="Freeform 139"/>
          <p:cNvSpPr>
            <a:spLocks noChangeArrowheads="1"/>
          </p:cNvSpPr>
          <p:nvPr/>
        </p:nvSpPr>
        <p:spPr bwMode="auto">
          <a:xfrm>
            <a:off x="1004372" y="4837857"/>
            <a:ext cx="346075" cy="260350"/>
          </a:xfrm>
          <a:custGeom>
            <a:avLst/>
            <a:gdLst>
              <a:gd name="T0" fmla="*/ 2147483646 w 497"/>
              <a:gd name="T1" fmla="*/ 2147483646 h 400"/>
              <a:gd name="T2" fmla="*/ 2147483646 w 497"/>
              <a:gd name="T3" fmla="*/ 2147483646 h 400"/>
              <a:gd name="T4" fmla="*/ 2147483646 w 497"/>
              <a:gd name="T5" fmla="*/ 2147483646 h 400"/>
              <a:gd name="T6" fmla="*/ 2147483646 w 497"/>
              <a:gd name="T7" fmla="*/ 2147483646 h 400"/>
              <a:gd name="T8" fmla="*/ 2147483646 w 497"/>
              <a:gd name="T9" fmla="*/ 2147483646 h 400"/>
              <a:gd name="T10" fmla="*/ 2147483646 w 497"/>
              <a:gd name="T11" fmla="*/ 2147483646 h 400"/>
              <a:gd name="T12" fmla="*/ 2147483646 w 497"/>
              <a:gd name="T13" fmla="*/ 2147483646 h 400"/>
              <a:gd name="T14" fmla="*/ 2147483646 w 497"/>
              <a:gd name="T15" fmla="*/ 2147483646 h 400"/>
              <a:gd name="T16" fmla="*/ 2147483646 w 497"/>
              <a:gd name="T17" fmla="*/ 0 h 400"/>
              <a:gd name="T18" fmla="*/ 2147483646 w 497"/>
              <a:gd name="T19" fmla="*/ 0 h 400"/>
              <a:gd name="T20" fmla="*/ 2147483646 w 497"/>
              <a:gd name="T21" fmla="*/ 0 h 400"/>
              <a:gd name="T22" fmla="*/ 2147483646 w 497"/>
              <a:gd name="T23" fmla="*/ 2147483646 h 400"/>
              <a:gd name="T24" fmla="*/ 2147483646 w 497"/>
              <a:gd name="T25" fmla="*/ 2147483646 h 400"/>
              <a:gd name="T26" fmla="*/ 2147483646 w 497"/>
              <a:gd name="T27" fmla="*/ 0 h 400"/>
              <a:gd name="T28" fmla="*/ 2147483646 w 497"/>
              <a:gd name="T29" fmla="*/ 2147483646 h 400"/>
              <a:gd name="T30" fmla="*/ 2147483646 w 497"/>
              <a:gd name="T31" fmla="*/ 2147483646 h 400"/>
              <a:gd name="T32" fmla="*/ 2147483646 w 497"/>
              <a:gd name="T33" fmla="*/ 2147483646 h 400"/>
              <a:gd name="T34" fmla="*/ 2147483646 w 497"/>
              <a:gd name="T35" fmla="*/ 2147483646 h 400"/>
              <a:gd name="T36" fmla="*/ 2147483646 w 497"/>
              <a:gd name="T37" fmla="*/ 2147483646 h 400"/>
              <a:gd name="T38" fmla="*/ 2147483646 w 497"/>
              <a:gd name="T39" fmla="*/ 2147483646 h 400"/>
              <a:gd name="T40" fmla="*/ 2147483646 w 497"/>
              <a:gd name="T41" fmla="*/ 2147483646 h 400"/>
              <a:gd name="T42" fmla="*/ 2147483646 w 497"/>
              <a:gd name="T43" fmla="*/ 2147483646 h 400"/>
              <a:gd name="T44" fmla="*/ 2147483646 w 497"/>
              <a:gd name="T45" fmla="*/ 2147483646 h 400"/>
              <a:gd name="T46" fmla="*/ 2147483646 w 497"/>
              <a:gd name="T47" fmla="*/ 2147483646 h 400"/>
              <a:gd name="T48" fmla="*/ 2147483646 w 497"/>
              <a:gd name="T49" fmla="*/ 2147483646 h 400"/>
              <a:gd name="T50" fmla="*/ 2147483646 w 497"/>
              <a:gd name="T51" fmla="*/ 2147483646 h 400"/>
              <a:gd name="T52" fmla="*/ 2147483646 w 497"/>
              <a:gd name="T53" fmla="*/ 2147483646 h 400"/>
              <a:gd name="T54" fmla="*/ 2147483646 w 497"/>
              <a:gd name="T55" fmla="*/ 2147483646 h 400"/>
              <a:gd name="T56" fmla="*/ 2147483646 w 497"/>
              <a:gd name="T57" fmla="*/ 2147483646 h 400"/>
              <a:gd name="T58" fmla="*/ 2147483646 w 497"/>
              <a:gd name="T59" fmla="*/ 2147483646 h 400"/>
              <a:gd name="T60" fmla="*/ 2147483646 w 497"/>
              <a:gd name="T61" fmla="*/ 2147483646 h 400"/>
              <a:gd name="T62" fmla="*/ 2147483646 w 497"/>
              <a:gd name="T63" fmla="*/ 2147483646 h 400"/>
              <a:gd name="T64" fmla="*/ 2147483646 w 497"/>
              <a:gd name="T65" fmla="*/ 2147483646 h 400"/>
              <a:gd name="T66" fmla="*/ 2147483646 w 497"/>
              <a:gd name="T67" fmla="*/ 2147483646 h 400"/>
              <a:gd name="T68" fmla="*/ 2147483646 w 497"/>
              <a:gd name="T69" fmla="*/ 2147483646 h 400"/>
              <a:gd name="T70" fmla="*/ 2147483646 w 497"/>
              <a:gd name="T71" fmla="*/ 2147483646 h 400"/>
              <a:gd name="T72" fmla="*/ 2147483646 w 497"/>
              <a:gd name="T73" fmla="*/ 2147483646 h 400"/>
              <a:gd name="T74" fmla="*/ 2147483646 w 497"/>
              <a:gd name="T75" fmla="*/ 2147483646 h 400"/>
              <a:gd name="T76" fmla="*/ 2147483646 w 497"/>
              <a:gd name="T77" fmla="*/ 2147483646 h 400"/>
              <a:gd name="T78" fmla="*/ 2147483646 w 497"/>
              <a:gd name="T79" fmla="*/ 2147483646 h 4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97"/>
              <a:gd name="T121" fmla="*/ 0 h 400"/>
              <a:gd name="T122" fmla="*/ 497 w 497"/>
              <a:gd name="T123" fmla="*/ 400 h 40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97" h="400">
                <a:moveTo>
                  <a:pt x="416" y="71"/>
                </a:moveTo>
                <a:lnTo>
                  <a:pt x="416" y="71"/>
                </a:lnTo>
                <a:cubicBezTo>
                  <a:pt x="416" y="53"/>
                  <a:pt x="398" y="53"/>
                  <a:pt x="398" y="53"/>
                </a:cubicBezTo>
                <a:cubicBezTo>
                  <a:pt x="97" y="53"/>
                  <a:pt x="97" y="53"/>
                  <a:pt x="97" y="53"/>
                </a:cubicBezTo>
                <a:cubicBezTo>
                  <a:pt x="97" y="53"/>
                  <a:pt x="71" y="53"/>
                  <a:pt x="71" y="71"/>
                </a:cubicBezTo>
                <a:cubicBezTo>
                  <a:pt x="71" y="98"/>
                  <a:pt x="71" y="98"/>
                  <a:pt x="71" y="98"/>
                </a:cubicBezTo>
                <a:cubicBezTo>
                  <a:pt x="416" y="98"/>
                  <a:pt x="416" y="98"/>
                  <a:pt x="416" y="98"/>
                </a:cubicBezTo>
                <a:lnTo>
                  <a:pt x="416" y="71"/>
                </a:lnTo>
                <a:close/>
                <a:moveTo>
                  <a:pt x="345" y="0"/>
                </a:moveTo>
                <a:lnTo>
                  <a:pt x="345" y="0"/>
                </a:lnTo>
                <a:cubicBezTo>
                  <a:pt x="150" y="0"/>
                  <a:pt x="150" y="0"/>
                  <a:pt x="150" y="0"/>
                </a:cubicBezTo>
                <a:cubicBezTo>
                  <a:pt x="150" y="0"/>
                  <a:pt x="124" y="0"/>
                  <a:pt x="124" y="27"/>
                </a:cubicBezTo>
                <a:cubicBezTo>
                  <a:pt x="372" y="27"/>
                  <a:pt x="372" y="27"/>
                  <a:pt x="372" y="27"/>
                </a:cubicBezTo>
                <a:cubicBezTo>
                  <a:pt x="372" y="0"/>
                  <a:pt x="345" y="0"/>
                  <a:pt x="345" y="0"/>
                </a:cubicBezTo>
                <a:close/>
                <a:moveTo>
                  <a:pt x="469" y="98"/>
                </a:moveTo>
                <a:lnTo>
                  <a:pt x="469" y="98"/>
                </a:lnTo>
                <a:cubicBezTo>
                  <a:pt x="451" y="80"/>
                  <a:pt x="451" y="80"/>
                  <a:pt x="451" y="80"/>
                </a:cubicBezTo>
                <a:cubicBezTo>
                  <a:pt x="451" y="124"/>
                  <a:pt x="451" y="124"/>
                  <a:pt x="451" y="124"/>
                </a:cubicBezTo>
                <a:cubicBezTo>
                  <a:pt x="44" y="124"/>
                  <a:pt x="44" y="124"/>
                  <a:pt x="44" y="124"/>
                </a:cubicBezTo>
                <a:cubicBezTo>
                  <a:pt x="44" y="80"/>
                  <a:pt x="44" y="80"/>
                  <a:pt x="44" y="80"/>
                </a:cubicBezTo>
                <a:cubicBezTo>
                  <a:pt x="44" y="80"/>
                  <a:pt x="44" y="80"/>
                  <a:pt x="26" y="98"/>
                </a:cubicBezTo>
                <a:cubicBezTo>
                  <a:pt x="8" y="115"/>
                  <a:pt x="0" y="115"/>
                  <a:pt x="8" y="151"/>
                </a:cubicBezTo>
                <a:cubicBezTo>
                  <a:pt x="8" y="177"/>
                  <a:pt x="44" y="346"/>
                  <a:pt x="44" y="372"/>
                </a:cubicBezTo>
                <a:cubicBezTo>
                  <a:pt x="53" y="399"/>
                  <a:pt x="71" y="399"/>
                  <a:pt x="71" y="399"/>
                </a:cubicBezTo>
                <a:cubicBezTo>
                  <a:pt x="416" y="399"/>
                  <a:pt x="416" y="399"/>
                  <a:pt x="416" y="399"/>
                </a:cubicBezTo>
                <a:cubicBezTo>
                  <a:pt x="416" y="399"/>
                  <a:pt x="443" y="399"/>
                  <a:pt x="451" y="372"/>
                </a:cubicBezTo>
                <a:cubicBezTo>
                  <a:pt x="451" y="346"/>
                  <a:pt x="487" y="177"/>
                  <a:pt x="487" y="151"/>
                </a:cubicBezTo>
                <a:cubicBezTo>
                  <a:pt x="496" y="115"/>
                  <a:pt x="487" y="115"/>
                  <a:pt x="469" y="98"/>
                </a:cubicBezTo>
                <a:close/>
                <a:moveTo>
                  <a:pt x="345" y="230"/>
                </a:moveTo>
                <a:lnTo>
                  <a:pt x="345" y="230"/>
                </a:lnTo>
                <a:cubicBezTo>
                  <a:pt x="345" y="230"/>
                  <a:pt x="345" y="257"/>
                  <a:pt x="319" y="257"/>
                </a:cubicBezTo>
                <a:cubicBezTo>
                  <a:pt x="177" y="257"/>
                  <a:pt x="177" y="257"/>
                  <a:pt x="177" y="257"/>
                </a:cubicBezTo>
                <a:cubicBezTo>
                  <a:pt x="150" y="257"/>
                  <a:pt x="150" y="230"/>
                  <a:pt x="150" y="230"/>
                </a:cubicBezTo>
                <a:cubicBezTo>
                  <a:pt x="150" y="186"/>
                  <a:pt x="150" y="186"/>
                  <a:pt x="150" y="186"/>
                </a:cubicBezTo>
                <a:cubicBezTo>
                  <a:pt x="186" y="186"/>
                  <a:pt x="186" y="186"/>
                  <a:pt x="186" y="186"/>
                </a:cubicBezTo>
                <a:cubicBezTo>
                  <a:pt x="186" y="221"/>
                  <a:pt x="186" y="221"/>
                  <a:pt x="186" y="221"/>
                </a:cubicBezTo>
                <a:cubicBezTo>
                  <a:pt x="309" y="221"/>
                  <a:pt x="309" y="221"/>
                  <a:pt x="309" y="221"/>
                </a:cubicBezTo>
                <a:cubicBezTo>
                  <a:pt x="309" y="186"/>
                  <a:pt x="309" y="186"/>
                  <a:pt x="309" y="186"/>
                </a:cubicBezTo>
                <a:cubicBezTo>
                  <a:pt x="345" y="186"/>
                  <a:pt x="345" y="186"/>
                  <a:pt x="345" y="186"/>
                </a:cubicBezTo>
                <a:lnTo>
                  <a:pt x="345" y="2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 name="Freeform 88"/>
          <p:cNvSpPr>
            <a:spLocks noChangeArrowheads="1"/>
          </p:cNvSpPr>
          <p:nvPr/>
        </p:nvSpPr>
        <p:spPr bwMode="auto">
          <a:xfrm>
            <a:off x="975797" y="3685332"/>
            <a:ext cx="361950" cy="204788"/>
          </a:xfrm>
          <a:custGeom>
            <a:avLst/>
            <a:gdLst>
              <a:gd name="T0" fmla="*/ 2147483646 w 498"/>
              <a:gd name="T1" fmla="*/ 2147483646 h 303"/>
              <a:gd name="T2" fmla="*/ 2147483646 w 498"/>
              <a:gd name="T3" fmla="*/ 2147483646 h 303"/>
              <a:gd name="T4" fmla="*/ 2147483646 w 498"/>
              <a:gd name="T5" fmla="*/ 2147483646 h 303"/>
              <a:gd name="T6" fmla="*/ 0 w 498"/>
              <a:gd name="T7" fmla="*/ 2147483646 h 303"/>
              <a:gd name="T8" fmla="*/ 2147483646 w 498"/>
              <a:gd name="T9" fmla="*/ 2147483646 h 303"/>
              <a:gd name="T10" fmla="*/ 2147483646 w 498"/>
              <a:gd name="T11" fmla="*/ 2147483646 h 303"/>
              <a:gd name="T12" fmla="*/ 2147483646 w 498"/>
              <a:gd name="T13" fmla="*/ 2147483646 h 303"/>
              <a:gd name="T14" fmla="*/ 2147483646 w 498"/>
              <a:gd name="T15" fmla="*/ 2147483646 h 303"/>
              <a:gd name="T16" fmla="*/ 2147483646 w 498"/>
              <a:gd name="T17" fmla="*/ 2147483646 h 303"/>
              <a:gd name="T18" fmla="*/ 2147483646 w 498"/>
              <a:gd name="T19" fmla="*/ 2147483646 h 303"/>
              <a:gd name="T20" fmla="*/ 2147483646 w 498"/>
              <a:gd name="T21" fmla="*/ 2147483646 h 303"/>
              <a:gd name="T22" fmla="*/ 2147483646 w 498"/>
              <a:gd name="T23" fmla="*/ 2147483646 h 303"/>
              <a:gd name="T24" fmla="*/ 2147483646 w 498"/>
              <a:gd name="T25" fmla="*/ 2147483646 h 303"/>
              <a:gd name="T26" fmla="*/ 2147483646 w 498"/>
              <a:gd name="T27" fmla="*/ 2147483646 h 303"/>
              <a:gd name="T28" fmla="*/ 2147483646 w 498"/>
              <a:gd name="T29" fmla="*/ 2147483646 h 303"/>
              <a:gd name="T30" fmla="*/ 2147483646 w 498"/>
              <a:gd name="T31" fmla="*/ 2147483646 h 303"/>
              <a:gd name="T32" fmla="*/ 2147483646 w 498"/>
              <a:gd name="T33" fmla="*/ 2147483646 h 303"/>
              <a:gd name="T34" fmla="*/ 2147483646 w 498"/>
              <a:gd name="T35" fmla="*/ 2147483646 h 303"/>
              <a:gd name="T36" fmla="*/ 2147483646 w 498"/>
              <a:gd name="T37" fmla="*/ 2147483646 h 303"/>
              <a:gd name="T38" fmla="*/ 2147483646 w 498"/>
              <a:gd name="T39" fmla="*/ 2147483646 h 30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98"/>
              <a:gd name="T61" fmla="*/ 0 h 303"/>
              <a:gd name="T62" fmla="*/ 498 w 498"/>
              <a:gd name="T63" fmla="*/ 303 h 30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98" h="303">
                <a:moveTo>
                  <a:pt x="186" y="9"/>
                </a:moveTo>
                <a:lnTo>
                  <a:pt x="186" y="9"/>
                </a:lnTo>
                <a:cubicBezTo>
                  <a:pt x="178" y="0"/>
                  <a:pt x="168" y="0"/>
                  <a:pt x="160" y="9"/>
                </a:cubicBezTo>
                <a:cubicBezTo>
                  <a:pt x="0" y="151"/>
                  <a:pt x="0" y="151"/>
                  <a:pt x="0" y="151"/>
                </a:cubicBezTo>
                <a:cubicBezTo>
                  <a:pt x="160" y="293"/>
                  <a:pt x="160" y="293"/>
                  <a:pt x="160" y="293"/>
                </a:cubicBezTo>
                <a:cubicBezTo>
                  <a:pt x="168" y="302"/>
                  <a:pt x="178" y="302"/>
                  <a:pt x="186" y="293"/>
                </a:cubicBezTo>
                <a:cubicBezTo>
                  <a:pt x="195" y="283"/>
                  <a:pt x="195" y="274"/>
                  <a:pt x="186" y="266"/>
                </a:cubicBezTo>
                <a:cubicBezTo>
                  <a:pt x="62" y="151"/>
                  <a:pt x="62" y="151"/>
                  <a:pt x="62" y="151"/>
                </a:cubicBezTo>
                <a:cubicBezTo>
                  <a:pt x="186" y="45"/>
                  <a:pt x="186" y="45"/>
                  <a:pt x="186" y="45"/>
                </a:cubicBezTo>
                <a:cubicBezTo>
                  <a:pt x="195" y="35"/>
                  <a:pt x="195" y="18"/>
                  <a:pt x="186" y="9"/>
                </a:cubicBezTo>
                <a:close/>
                <a:moveTo>
                  <a:pt x="337" y="9"/>
                </a:moveTo>
                <a:lnTo>
                  <a:pt x="337" y="9"/>
                </a:lnTo>
                <a:cubicBezTo>
                  <a:pt x="328" y="0"/>
                  <a:pt x="319" y="0"/>
                  <a:pt x="311" y="9"/>
                </a:cubicBezTo>
                <a:cubicBezTo>
                  <a:pt x="302" y="18"/>
                  <a:pt x="302" y="35"/>
                  <a:pt x="311" y="45"/>
                </a:cubicBezTo>
                <a:cubicBezTo>
                  <a:pt x="434" y="151"/>
                  <a:pt x="434" y="151"/>
                  <a:pt x="434" y="151"/>
                </a:cubicBezTo>
                <a:cubicBezTo>
                  <a:pt x="311" y="266"/>
                  <a:pt x="311" y="266"/>
                  <a:pt x="311" y="266"/>
                </a:cubicBezTo>
                <a:cubicBezTo>
                  <a:pt x="302" y="274"/>
                  <a:pt x="302" y="283"/>
                  <a:pt x="311" y="293"/>
                </a:cubicBezTo>
                <a:cubicBezTo>
                  <a:pt x="319" y="302"/>
                  <a:pt x="328" y="302"/>
                  <a:pt x="337" y="293"/>
                </a:cubicBezTo>
                <a:cubicBezTo>
                  <a:pt x="497" y="151"/>
                  <a:pt x="497" y="151"/>
                  <a:pt x="497" y="151"/>
                </a:cubicBezTo>
                <a:lnTo>
                  <a:pt x="337"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2" name="Freeform 21"/>
          <p:cNvSpPr>
            <a:spLocks noChangeArrowheads="1"/>
          </p:cNvSpPr>
          <p:nvPr/>
        </p:nvSpPr>
        <p:spPr bwMode="auto">
          <a:xfrm>
            <a:off x="975797" y="2694732"/>
            <a:ext cx="361950" cy="187325"/>
          </a:xfrm>
          <a:custGeom>
            <a:avLst/>
            <a:gdLst>
              <a:gd name="T0" fmla="*/ 2147483646 w 497"/>
              <a:gd name="T1" fmla="*/ 0 h 276"/>
              <a:gd name="T2" fmla="*/ 2147483646 w 497"/>
              <a:gd name="T3" fmla="*/ 0 h 276"/>
              <a:gd name="T4" fmla="*/ 0 w 497"/>
              <a:gd name="T5" fmla="*/ 2147483646 h 276"/>
              <a:gd name="T6" fmla="*/ 2147483646 w 497"/>
              <a:gd name="T7" fmla="*/ 2147483646 h 276"/>
              <a:gd name="T8" fmla="*/ 2147483646 w 497"/>
              <a:gd name="T9" fmla="*/ 2147483646 h 276"/>
              <a:gd name="T10" fmla="*/ 2147483646 w 497"/>
              <a:gd name="T11" fmla="*/ 0 h 276"/>
              <a:gd name="T12" fmla="*/ 2147483646 w 497"/>
              <a:gd name="T13" fmla="*/ 2147483646 h 276"/>
              <a:gd name="T14" fmla="*/ 2147483646 w 497"/>
              <a:gd name="T15" fmla="*/ 2147483646 h 276"/>
              <a:gd name="T16" fmla="*/ 2147483646 w 497"/>
              <a:gd name="T17" fmla="*/ 2147483646 h 276"/>
              <a:gd name="T18" fmla="*/ 2147483646 w 497"/>
              <a:gd name="T19" fmla="*/ 2147483646 h 276"/>
              <a:gd name="T20" fmla="*/ 2147483646 w 497"/>
              <a:gd name="T21" fmla="*/ 2147483646 h 276"/>
              <a:gd name="T22" fmla="*/ 2147483646 w 497"/>
              <a:gd name="T23" fmla="*/ 2147483646 h 276"/>
              <a:gd name="T24" fmla="*/ 2147483646 w 497"/>
              <a:gd name="T25" fmla="*/ 2147483646 h 276"/>
              <a:gd name="T26" fmla="*/ 2147483646 w 497"/>
              <a:gd name="T27" fmla="*/ 2147483646 h 276"/>
              <a:gd name="T28" fmla="*/ 2147483646 w 497"/>
              <a:gd name="T29" fmla="*/ 2147483646 h 276"/>
              <a:gd name="T30" fmla="*/ 2147483646 w 497"/>
              <a:gd name="T31" fmla="*/ 2147483646 h 276"/>
              <a:gd name="T32" fmla="*/ 2147483646 w 497"/>
              <a:gd name="T33" fmla="*/ 2147483646 h 276"/>
              <a:gd name="T34" fmla="*/ 2147483646 w 497"/>
              <a:gd name="T35" fmla="*/ 2147483646 h 276"/>
              <a:gd name="T36" fmla="*/ 2147483646 w 497"/>
              <a:gd name="T37" fmla="*/ 2147483646 h 2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97"/>
              <a:gd name="T58" fmla="*/ 0 h 276"/>
              <a:gd name="T59" fmla="*/ 497 w 497"/>
              <a:gd name="T60" fmla="*/ 276 h 2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97" h="276">
                <a:moveTo>
                  <a:pt x="249" y="0"/>
                </a:moveTo>
                <a:lnTo>
                  <a:pt x="249" y="0"/>
                </a:lnTo>
                <a:cubicBezTo>
                  <a:pt x="89" y="0"/>
                  <a:pt x="0" y="115"/>
                  <a:pt x="0" y="133"/>
                </a:cubicBezTo>
                <a:cubicBezTo>
                  <a:pt x="0" y="151"/>
                  <a:pt x="89" y="275"/>
                  <a:pt x="249" y="275"/>
                </a:cubicBezTo>
                <a:cubicBezTo>
                  <a:pt x="408" y="275"/>
                  <a:pt x="496" y="151"/>
                  <a:pt x="496" y="133"/>
                </a:cubicBezTo>
                <a:cubicBezTo>
                  <a:pt x="496" y="115"/>
                  <a:pt x="408" y="0"/>
                  <a:pt x="249" y="0"/>
                </a:cubicBezTo>
                <a:close/>
                <a:moveTo>
                  <a:pt x="249" y="239"/>
                </a:moveTo>
                <a:lnTo>
                  <a:pt x="249" y="239"/>
                </a:lnTo>
                <a:cubicBezTo>
                  <a:pt x="186" y="239"/>
                  <a:pt x="142" y="195"/>
                  <a:pt x="142" y="133"/>
                </a:cubicBezTo>
                <a:cubicBezTo>
                  <a:pt x="142" y="79"/>
                  <a:pt x="186" y="26"/>
                  <a:pt x="249" y="26"/>
                </a:cubicBezTo>
                <a:cubicBezTo>
                  <a:pt x="310" y="26"/>
                  <a:pt x="355" y="79"/>
                  <a:pt x="355" y="133"/>
                </a:cubicBezTo>
                <a:cubicBezTo>
                  <a:pt x="355" y="195"/>
                  <a:pt x="310" y="239"/>
                  <a:pt x="249" y="239"/>
                </a:cubicBezTo>
                <a:close/>
                <a:moveTo>
                  <a:pt x="249" y="133"/>
                </a:moveTo>
                <a:lnTo>
                  <a:pt x="249" y="133"/>
                </a:lnTo>
                <a:cubicBezTo>
                  <a:pt x="239" y="123"/>
                  <a:pt x="266" y="79"/>
                  <a:pt x="249" y="79"/>
                </a:cubicBezTo>
                <a:cubicBezTo>
                  <a:pt x="221" y="79"/>
                  <a:pt x="195" y="107"/>
                  <a:pt x="195" y="133"/>
                </a:cubicBezTo>
                <a:cubicBezTo>
                  <a:pt x="195" y="168"/>
                  <a:pt x="221" y="186"/>
                  <a:pt x="249" y="186"/>
                </a:cubicBezTo>
                <a:cubicBezTo>
                  <a:pt x="274" y="186"/>
                  <a:pt x="302" y="168"/>
                  <a:pt x="302" y="133"/>
                </a:cubicBezTo>
                <a:cubicBezTo>
                  <a:pt x="302" y="123"/>
                  <a:pt x="257" y="142"/>
                  <a:pt x="249" y="13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3" name="Freeform 166"/>
          <p:cNvSpPr>
            <a:spLocks noChangeArrowheads="1"/>
          </p:cNvSpPr>
          <p:nvPr/>
        </p:nvSpPr>
        <p:spPr bwMode="auto">
          <a:xfrm>
            <a:off x="11327783" y="3609132"/>
            <a:ext cx="280988" cy="300038"/>
          </a:xfrm>
          <a:custGeom>
            <a:avLst/>
            <a:gdLst>
              <a:gd name="T0" fmla="*/ 2147483646 w 390"/>
              <a:gd name="T1" fmla="*/ 0 h 445"/>
              <a:gd name="T2" fmla="*/ 2147483646 w 390"/>
              <a:gd name="T3" fmla="*/ 0 h 445"/>
              <a:gd name="T4" fmla="*/ 2147483646 w 390"/>
              <a:gd name="T5" fmla="*/ 0 h 445"/>
              <a:gd name="T6" fmla="*/ 2147483646 w 390"/>
              <a:gd name="T7" fmla="*/ 2147483646 h 445"/>
              <a:gd name="T8" fmla="*/ 2147483646 w 390"/>
              <a:gd name="T9" fmla="*/ 2147483646 h 445"/>
              <a:gd name="T10" fmla="*/ 2147483646 w 390"/>
              <a:gd name="T11" fmla="*/ 2147483646 h 445"/>
              <a:gd name="T12" fmla="*/ 2147483646 w 390"/>
              <a:gd name="T13" fmla="*/ 2147483646 h 445"/>
              <a:gd name="T14" fmla="*/ 2147483646 w 390"/>
              <a:gd name="T15" fmla="*/ 0 h 445"/>
              <a:gd name="T16" fmla="*/ 2147483646 w 390"/>
              <a:gd name="T17" fmla="*/ 2147483646 h 445"/>
              <a:gd name="T18" fmla="*/ 2147483646 w 390"/>
              <a:gd name="T19" fmla="*/ 2147483646 h 445"/>
              <a:gd name="T20" fmla="*/ 2147483646 w 390"/>
              <a:gd name="T21" fmla="*/ 2147483646 h 445"/>
              <a:gd name="T22" fmla="*/ 2147483646 w 390"/>
              <a:gd name="T23" fmla="*/ 2147483646 h 445"/>
              <a:gd name="T24" fmla="*/ 2147483646 w 390"/>
              <a:gd name="T25" fmla="*/ 2147483646 h 445"/>
              <a:gd name="T26" fmla="*/ 2147483646 w 390"/>
              <a:gd name="T27" fmla="*/ 2147483646 h 445"/>
              <a:gd name="T28" fmla="*/ 2147483646 w 390"/>
              <a:gd name="T29" fmla="*/ 2147483646 h 445"/>
              <a:gd name="T30" fmla="*/ 2147483646 w 390"/>
              <a:gd name="T31" fmla="*/ 2147483646 h 445"/>
              <a:gd name="T32" fmla="*/ 2147483646 w 390"/>
              <a:gd name="T33" fmla="*/ 2147483646 h 445"/>
              <a:gd name="T34" fmla="*/ 2147483646 w 390"/>
              <a:gd name="T35" fmla="*/ 2147483646 h 445"/>
              <a:gd name="T36" fmla="*/ 2147483646 w 390"/>
              <a:gd name="T37" fmla="*/ 2147483646 h 445"/>
              <a:gd name="T38" fmla="*/ 0 w 390"/>
              <a:gd name="T39" fmla="*/ 2147483646 h 445"/>
              <a:gd name="T40" fmla="*/ 0 w 390"/>
              <a:gd name="T41" fmla="*/ 2147483646 h 445"/>
              <a:gd name="T42" fmla="*/ 2147483646 w 390"/>
              <a:gd name="T43" fmla="*/ 2147483646 h 445"/>
              <a:gd name="T44" fmla="*/ 2147483646 w 390"/>
              <a:gd name="T45" fmla="*/ 2147483646 h 445"/>
              <a:gd name="T46" fmla="*/ 2147483646 w 390"/>
              <a:gd name="T47" fmla="*/ 2147483646 h 44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90"/>
              <a:gd name="T73" fmla="*/ 0 h 445"/>
              <a:gd name="T74" fmla="*/ 390 w 390"/>
              <a:gd name="T75" fmla="*/ 445 h 44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90" h="445">
                <a:moveTo>
                  <a:pt x="371" y="0"/>
                </a:moveTo>
                <a:lnTo>
                  <a:pt x="371" y="0"/>
                </a:lnTo>
                <a:cubicBezTo>
                  <a:pt x="310" y="0"/>
                  <a:pt x="310" y="0"/>
                  <a:pt x="310" y="0"/>
                </a:cubicBezTo>
                <a:cubicBezTo>
                  <a:pt x="301" y="0"/>
                  <a:pt x="292" y="10"/>
                  <a:pt x="292" y="28"/>
                </a:cubicBezTo>
                <a:cubicBezTo>
                  <a:pt x="292" y="444"/>
                  <a:pt x="292" y="444"/>
                  <a:pt x="292" y="444"/>
                </a:cubicBezTo>
                <a:cubicBezTo>
                  <a:pt x="389" y="444"/>
                  <a:pt x="389" y="444"/>
                  <a:pt x="389" y="444"/>
                </a:cubicBezTo>
                <a:cubicBezTo>
                  <a:pt x="389" y="28"/>
                  <a:pt x="389" y="28"/>
                  <a:pt x="389" y="28"/>
                </a:cubicBezTo>
                <a:cubicBezTo>
                  <a:pt x="389" y="10"/>
                  <a:pt x="380" y="0"/>
                  <a:pt x="371" y="0"/>
                </a:cubicBezTo>
                <a:close/>
                <a:moveTo>
                  <a:pt x="221" y="151"/>
                </a:moveTo>
                <a:lnTo>
                  <a:pt x="221" y="151"/>
                </a:lnTo>
                <a:cubicBezTo>
                  <a:pt x="168" y="151"/>
                  <a:pt x="168" y="151"/>
                  <a:pt x="168" y="151"/>
                </a:cubicBezTo>
                <a:cubicBezTo>
                  <a:pt x="150" y="151"/>
                  <a:pt x="141" y="160"/>
                  <a:pt x="141" y="178"/>
                </a:cubicBezTo>
                <a:cubicBezTo>
                  <a:pt x="141" y="444"/>
                  <a:pt x="141" y="444"/>
                  <a:pt x="141" y="444"/>
                </a:cubicBezTo>
                <a:cubicBezTo>
                  <a:pt x="248" y="444"/>
                  <a:pt x="248" y="444"/>
                  <a:pt x="248" y="444"/>
                </a:cubicBezTo>
                <a:cubicBezTo>
                  <a:pt x="248" y="178"/>
                  <a:pt x="248" y="178"/>
                  <a:pt x="248" y="178"/>
                </a:cubicBezTo>
                <a:cubicBezTo>
                  <a:pt x="248" y="160"/>
                  <a:pt x="230" y="151"/>
                  <a:pt x="221" y="151"/>
                </a:cubicBezTo>
                <a:close/>
                <a:moveTo>
                  <a:pt x="70" y="302"/>
                </a:moveTo>
                <a:lnTo>
                  <a:pt x="70" y="302"/>
                </a:lnTo>
                <a:cubicBezTo>
                  <a:pt x="17" y="302"/>
                  <a:pt x="17" y="302"/>
                  <a:pt x="17" y="302"/>
                </a:cubicBezTo>
                <a:cubicBezTo>
                  <a:pt x="0" y="302"/>
                  <a:pt x="0" y="310"/>
                  <a:pt x="0" y="319"/>
                </a:cubicBezTo>
                <a:cubicBezTo>
                  <a:pt x="0" y="444"/>
                  <a:pt x="0" y="444"/>
                  <a:pt x="0" y="444"/>
                </a:cubicBezTo>
                <a:cubicBezTo>
                  <a:pt x="97" y="444"/>
                  <a:pt x="97" y="444"/>
                  <a:pt x="97" y="444"/>
                </a:cubicBezTo>
                <a:cubicBezTo>
                  <a:pt x="97" y="319"/>
                  <a:pt x="97" y="319"/>
                  <a:pt x="97" y="319"/>
                </a:cubicBezTo>
                <a:cubicBezTo>
                  <a:pt x="97" y="310"/>
                  <a:pt x="88" y="302"/>
                  <a:pt x="70" y="30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4" name="Rectangle 53"/>
          <p:cNvSpPr/>
          <p:nvPr/>
        </p:nvSpPr>
        <p:spPr>
          <a:xfrm>
            <a:off x="479376" y="116633"/>
            <a:ext cx="5383212" cy="596900"/>
          </a:xfrm>
          <a:prstGeom prst="rect">
            <a:avLst/>
          </a:prstGeom>
          <a:solidFill>
            <a:srgbClr val="F7921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tx1">
                    <a:lumMod val="65000"/>
                    <a:lumOff val="35000"/>
                  </a:schemeClr>
                </a:solidFill>
              </a:rPr>
              <a:t>Fundamentals of Ihtimam</a:t>
            </a:r>
          </a:p>
        </p:txBody>
      </p:sp>
      <p:sp>
        <p:nvSpPr>
          <p:cNvPr id="57" name="타원 134"/>
          <p:cNvSpPr/>
          <p:nvPr/>
        </p:nvSpPr>
        <p:spPr bwMode="auto">
          <a:xfrm>
            <a:off x="439221" y="2585196"/>
            <a:ext cx="495300" cy="390525"/>
          </a:xfrm>
          <a:prstGeom prst="ellipse">
            <a:avLst/>
          </a:prstGeom>
          <a:ln w="38100"/>
        </p:spPr>
        <p:style>
          <a:lnRef idx="2">
            <a:schemeClr val="accent6"/>
          </a:lnRef>
          <a:fillRef idx="1">
            <a:schemeClr val="lt1"/>
          </a:fillRef>
          <a:effectRef idx="0">
            <a:schemeClr val="accent6"/>
          </a:effectRef>
          <a:fontRef idx="minor">
            <a:schemeClr val="dk1"/>
          </a:fontRef>
        </p:style>
        <p:txBody>
          <a:bodyPr lIns="0" tIns="0" rIns="0" bIns="0" anchor="ctr"/>
          <a:lstStyle/>
          <a:p>
            <a:pPr algn="ctr" eaLnBrk="1" fontAlgn="auto" hangingPunct="1">
              <a:spcBef>
                <a:spcPts val="0"/>
              </a:spcBef>
              <a:spcAft>
                <a:spcPts val="225"/>
              </a:spcAft>
              <a:defRPr/>
            </a:pPr>
            <a:r>
              <a:rPr lang="en-US" altLang="ko-KR" sz="1600" b="1" dirty="0" smtClean="0">
                <a:solidFill>
                  <a:schemeClr val="tx1"/>
                </a:solidFill>
                <a:ea typeface="+mj-ea"/>
                <a:cs typeface="Roboto condensed"/>
              </a:rPr>
              <a:t>01</a:t>
            </a:r>
            <a:endParaRPr lang="ko-KR" altLang="en-US" sz="1600" b="1" dirty="0">
              <a:solidFill>
                <a:schemeClr val="tx1"/>
              </a:solidFill>
              <a:ea typeface="+mj-ea"/>
              <a:cs typeface="Roboto condensed"/>
            </a:endParaRPr>
          </a:p>
        </p:txBody>
      </p:sp>
      <p:sp>
        <p:nvSpPr>
          <p:cNvPr id="58" name="타원 134"/>
          <p:cNvSpPr/>
          <p:nvPr/>
        </p:nvSpPr>
        <p:spPr bwMode="auto">
          <a:xfrm>
            <a:off x="11731551" y="4728368"/>
            <a:ext cx="419099" cy="390526"/>
          </a:xfrm>
          <a:prstGeom prst="ellipse">
            <a:avLst/>
          </a:prstGeom>
          <a:ln w="38100"/>
        </p:spPr>
        <p:style>
          <a:lnRef idx="2">
            <a:schemeClr val="accent2"/>
          </a:lnRef>
          <a:fillRef idx="1">
            <a:schemeClr val="lt1"/>
          </a:fillRef>
          <a:effectRef idx="0">
            <a:schemeClr val="accent2"/>
          </a:effectRef>
          <a:fontRef idx="minor">
            <a:schemeClr val="dk1"/>
          </a:fontRef>
        </p:style>
        <p:txBody>
          <a:bodyPr lIns="0" tIns="0" rIns="0" bIns="0" anchor="ctr"/>
          <a:lstStyle/>
          <a:p>
            <a:pPr algn="ctr" eaLnBrk="1" fontAlgn="auto" hangingPunct="1">
              <a:spcBef>
                <a:spcPts val="0"/>
              </a:spcBef>
              <a:spcAft>
                <a:spcPts val="225"/>
              </a:spcAft>
              <a:defRPr/>
            </a:pPr>
            <a:r>
              <a:rPr lang="en-US" altLang="ko-KR" sz="1600" b="1" dirty="0">
                <a:solidFill>
                  <a:schemeClr val="tx1"/>
                </a:solidFill>
                <a:ea typeface="+mj-ea"/>
                <a:cs typeface="Roboto condensed"/>
              </a:rPr>
              <a:t>06</a:t>
            </a:r>
            <a:endParaRPr lang="ko-KR" altLang="en-US" sz="1600" b="1" dirty="0">
              <a:solidFill>
                <a:schemeClr val="tx1"/>
              </a:solidFill>
              <a:ea typeface="+mj-ea"/>
              <a:cs typeface="Roboto condensed"/>
            </a:endParaRPr>
          </a:p>
        </p:txBody>
      </p:sp>
      <p:sp>
        <p:nvSpPr>
          <p:cNvPr id="59" name="타원 134"/>
          <p:cNvSpPr/>
          <p:nvPr/>
        </p:nvSpPr>
        <p:spPr bwMode="auto">
          <a:xfrm>
            <a:off x="11684107" y="3668817"/>
            <a:ext cx="490537" cy="425451"/>
          </a:xfrm>
          <a:prstGeom prst="ellipse">
            <a:avLst/>
          </a:prstGeom>
          <a:ln/>
        </p:spPr>
        <p:style>
          <a:lnRef idx="2">
            <a:schemeClr val="accent1"/>
          </a:lnRef>
          <a:fillRef idx="1">
            <a:schemeClr val="lt1"/>
          </a:fillRef>
          <a:effectRef idx="0">
            <a:schemeClr val="accent1"/>
          </a:effectRef>
          <a:fontRef idx="minor">
            <a:schemeClr val="dk1"/>
          </a:fontRef>
        </p:style>
        <p:txBody>
          <a:bodyPr lIns="0" tIns="0" rIns="0" bIns="0" anchor="ctr"/>
          <a:lstStyle/>
          <a:p>
            <a:pPr algn="ctr" eaLnBrk="1" fontAlgn="auto" hangingPunct="1">
              <a:spcBef>
                <a:spcPts val="0"/>
              </a:spcBef>
              <a:spcAft>
                <a:spcPts val="225"/>
              </a:spcAft>
              <a:defRPr/>
            </a:pPr>
            <a:r>
              <a:rPr lang="en-US" altLang="ko-KR" sz="1600" b="1" dirty="0">
                <a:solidFill>
                  <a:schemeClr val="tx1"/>
                </a:solidFill>
                <a:ea typeface="+mj-ea"/>
                <a:cs typeface="Roboto condensed"/>
              </a:rPr>
              <a:t>05</a:t>
            </a:r>
            <a:endParaRPr lang="ko-KR" altLang="en-US" sz="1600" b="1" dirty="0">
              <a:solidFill>
                <a:schemeClr val="tx1"/>
              </a:solidFill>
              <a:ea typeface="+mj-ea"/>
              <a:cs typeface="Roboto condensed"/>
            </a:endParaRPr>
          </a:p>
        </p:txBody>
      </p:sp>
      <p:sp>
        <p:nvSpPr>
          <p:cNvPr id="60" name="타원 134"/>
          <p:cNvSpPr/>
          <p:nvPr/>
        </p:nvSpPr>
        <p:spPr bwMode="auto">
          <a:xfrm>
            <a:off x="366176" y="3581351"/>
            <a:ext cx="554037" cy="412750"/>
          </a:xfrm>
          <a:prstGeom prst="ellipse">
            <a:avLst/>
          </a:prstGeom>
          <a:ln w="38100"/>
        </p:spPr>
        <p:style>
          <a:lnRef idx="2">
            <a:schemeClr val="accent5"/>
          </a:lnRef>
          <a:fillRef idx="1">
            <a:schemeClr val="lt1"/>
          </a:fillRef>
          <a:effectRef idx="0">
            <a:schemeClr val="accent5"/>
          </a:effectRef>
          <a:fontRef idx="minor">
            <a:schemeClr val="dk1"/>
          </a:fontRef>
        </p:style>
        <p:txBody>
          <a:bodyPr lIns="0" tIns="0" rIns="0" bIns="0" anchor="ctr"/>
          <a:lstStyle/>
          <a:p>
            <a:pPr algn="ctr" eaLnBrk="1" fontAlgn="auto" hangingPunct="1">
              <a:spcBef>
                <a:spcPts val="0"/>
              </a:spcBef>
              <a:spcAft>
                <a:spcPts val="225"/>
              </a:spcAft>
              <a:defRPr/>
            </a:pPr>
            <a:r>
              <a:rPr lang="en-US" altLang="ko-KR" sz="1600" b="1" dirty="0">
                <a:solidFill>
                  <a:schemeClr val="tx1"/>
                </a:solidFill>
                <a:ea typeface="+mj-ea"/>
                <a:cs typeface="Roboto condensed"/>
              </a:rPr>
              <a:t>02</a:t>
            </a:r>
            <a:endParaRPr lang="ko-KR" altLang="en-US" sz="1600" b="1" dirty="0">
              <a:solidFill>
                <a:schemeClr val="tx1"/>
              </a:solidFill>
              <a:ea typeface="+mj-ea"/>
              <a:cs typeface="Roboto condensed"/>
            </a:endParaRPr>
          </a:p>
        </p:txBody>
      </p:sp>
      <p:sp>
        <p:nvSpPr>
          <p:cNvPr id="61" name="타원 134"/>
          <p:cNvSpPr/>
          <p:nvPr/>
        </p:nvSpPr>
        <p:spPr bwMode="auto">
          <a:xfrm>
            <a:off x="488791" y="4818117"/>
            <a:ext cx="503238" cy="425451"/>
          </a:xfrm>
          <a:prstGeom prst="ellipse">
            <a:avLst/>
          </a:prstGeom>
          <a:ln w="38100"/>
        </p:spPr>
        <p:style>
          <a:lnRef idx="2">
            <a:schemeClr val="accent4"/>
          </a:lnRef>
          <a:fillRef idx="1">
            <a:schemeClr val="lt1"/>
          </a:fillRef>
          <a:effectRef idx="0">
            <a:schemeClr val="accent4"/>
          </a:effectRef>
          <a:fontRef idx="minor">
            <a:schemeClr val="dk1"/>
          </a:fontRef>
        </p:style>
        <p:txBody>
          <a:bodyPr lIns="0" tIns="0" rIns="0" bIns="0" anchor="ctr"/>
          <a:lstStyle/>
          <a:p>
            <a:pPr algn="ctr" eaLnBrk="1" fontAlgn="auto" hangingPunct="1">
              <a:spcBef>
                <a:spcPts val="0"/>
              </a:spcBef>
              <a:spcAft>
                <a:spcPts val="225"/>
              </a:spcAft>
              <a:defRPr/>
            </a:pPr>
            <a:r>
              <a:rPr lang="en-US" altLang="ko-KR" sz="1400" b="1" dirty="0">
                <a:solidFill>
                  <a:schemeClr val="tx1"/>
                </a:solidFill>
                <a:ea typeface="+mj-ea"/>
                <a:cs typeface="Roboto condensed"/>
              </a:rPr>
              <a:t>03</a:t>
            </a:r>
            <a:endParaRPr lang="ko-KR" altLang="en-US" sz="1400" b="1" dirty="0">
              <a:solidFill>
                <a:schemeClr val="tx1"/>
              </a:solidFill>
              <a:ea typeface="+mj-ea"/>
              <a:cs typeface="Roboto condensed"/>
            </a:endParaRPr>
          </a:p>
        </p:txBody>
      </p:sp>
      <p:sp>
        <p:nvSpPr>
          <p:cNvPr id="63" name="타원 134"/>
          <p:cNvSpPr/>
          <p:nvPr/>
        </p:nvSpPr>
        <p:spPr bwMode="auto">
          <a:xfrm>
            <a:off x="11728154" y="2603771"/>
            <a:ext cx="490537" cy="447674"/>
          </a:xfrm>
          <a:prstGeom prst="ellipse">
            <a:avLst/>
          </a:prstGeom>
          <a:ln w="38100">
            <a:solidFill>
              <a:schemeClr val="tx2">
                <a:lumMod val="75000"/>
              </a:schemeClr>
            </a:solidFill>
          </a:ln>
        </p:spPr>
        <p:style>
          <a:lnRef idx="2">
            <a:schemeClr val="accent3"/>
          </a:lnRef>
          <a:fillRef idx="1">
            <a:schemeClr val="lt1"/>
          </a:fillRef>
          <a:effectRef idx="0">
            <a:schemeClr val="accent3"/>
          </a:effectRef>
          <a:fontRef idx="minor">
            <a:schemeClr val="dk1"/>
          </a:fontRef>
        </p:style>
        <p:txBody>
          <a:bodyPr lIns="0" tIns="0" rIns="0" bIns="0" anchor="ctr"/>
          <a:lstStyle/>
          <a:p>
            <a:pPr algn="ctr" eaLnBrk="1" fontAlgn="auto" hangingPunct="1">
              <a:spcBef>
                <a:spcPts val="0"/>
              </a:spcBef>
              <a:spcAft>
                <a:spcPts val="225"/>
              </a:spcAft>
              <a:defRPr/>
            </a:pPr>
            <a:r>
              <a:rPr lang="en-US" altLang="ko-KR" sz="1600" b="1" dirty="0" smtClean="0">
                <a:solidFill>
                  <a:schemeClr val="tx1"/>
                </a:solidFill>
                <a:ea typeface="+mj-ea"/>
                <a:cs typeface="Roboto condensed"/>
              </a:rPr>
              <a:t>04</a:t>
            </a:r>
            <a:endParaRPr lang="ko-KR" altLang="en-US" sz="1600" b="1" dirty="0">
              <a:solidFill>
                <a:schemeClr val="tx1"/>
              </a:solidFill>
              <a:ea typeface="+mj-ea"/>
              <a:cs typeface="Roboto condensed"/>
            </a:endParaRPr>
          </a:p>
        </p:txBody>
      </p:sp>
    </p:spTree>
    <p:extLst>
      <p:ext uri="{BB962C8B-B14F-4D97-AF65-F5344CB8AC3E}">
        <p14:creationId xmlns:p14="http://schemas.microsoft.com/office/powerpoint/2010/main" val="39762330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Elbow Connector 53">
            <a:extLst/>
          </p:cNvPr>
          <p:cNvCxnSpPr>
            <a:endCxn id="23" idx="6"/>
          </p:cNvCxnSpPr>
          <p:nvPr/>
        </p:nvCxnSpPr>
        <p:spPr>
          <a:xfrm rot="10800000">
            <a:off x="3818906" y="2458195"/>
            <a:ext cx="2152650" cy="273050"/>
          </a:xfrm>
          <a:prstGeom prst="bentConnector3">
            <a:avLst/>
          </a:prstGeom>
          <a:ln w="9525">
            <a:solidFill>
              <a:schemeClr val="tx2">
                <a:lumMod val="40000"/>
                <a:lumOff val="60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6" name="Elbow Connector 56">
            <a:extLst/>
          </p:cNvPr>
          <p:cNvCxnSpPr>
            <a:endCxn id="24" idx="6"/>
          </p:cNvCxnSpPr>
          <p:nvPr/>
        </p:nvCxnSpPr>
        <p:spPr>
          <a:xfrm rot="10800000" flipV="1">
            <a:off x="3818906" y="3774232"/>
            <a:ext cx="838200" cy="209550"/>
          </a:xfrm>
          <a:prstGeom prst="bentConnector3">
            <a:avLst/>
          </a:prstGeom>
          <a:ln w="9525">
            <a:solidFill>
              <a:schemeClr val="tx2">
                <a:lumMod val="40000"/>
                <a:lumOff val="60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7" name="Oval 6">
            <a:extLst/>
          </p:cNvPr>
          <p:cNvSpPr/>
          <p:nvPr/>
        </p:nvSpPr>
        <p:spPr>
          <a:xfrm>
            <a:off x="5885831" y="3380532"/>
            <a:ext cx="1039812" cy="7778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8" name="Freeform 5">
            <a:extLst/>
          </p:cNvPr>
          <p:cNvSpPr>
            <a:spLocks noEditPoints="1"/>
          </p:cNvSpPr>
          <p:nvPr/>
        </p:nvSpPr>
        <p:spPr bwMode="auto">
          <a:xfrm>
            <a:off x="5606431" y="3169395"/>
            <a:ext cx="1598612" cy="1200150"/>
          </a:xfrm>
          <a:custGeom>
            <a:avLst/>
            <a:gdLst>
              <a:gd name="T0" fmla="*/ 1494 w 1598"/>
              <a:gd name="T1" fmla="*/ 803 h 1605"/>
              <a:gd name="T2" fmla="*/ 1598 w 1598"/>
              <a:gd name="T3" fmla="*/ 724 h 1605"/>
              <a:gd name="T4" fmla="*/ 1466 w 1598"/>
              <a:gd name="T5" fmla="*/ 605 h 1605"/>
              <a:gd name="T6" fmla="*/ 1523 w 1598"/>
              <a:gd name="T7" fmla="*/ 455 h 1605"/>
              <a:gd name="T8" fmla="*/ 1358 w 1598"/>
              <a:gd name="T9" fmla="*/ 389 h 1605"/>
              <a:gd name="T10" fmla="*/ 1361 w 1598"/>
              <a:gd name="T11" fmla="*/ 229 h 1605"/>
              <a:gd name="T12" fmla="*/ 1182 w 1598"/>
              <a:gd name="T13" fmla="*/ 223 h 1605"/>
              <a:gd name="T14" fmla="*/ 1130 w 1598"/>
              <a:gd name="T15" fmla="*/ 71 h 1605"/>
              <a:gd name="T16" fmla="*/ 961 w 1598"/>
              <a:gd name="T17" fmla="*/ 126 h 1605"/>
              <a:gd name="T18" fmla="*/ 860 w 1598"/>
              <a:gd name="T19" fmla="*/ 2 h 1605"/>
              <a:gd name="T20" fmla="*/ 737 w 1598"/>
              <a:gd name="T21" fmla="*/ 2 h 1605"/>
              <a:gd name="T22" fmla="*/ 637 w 1598"/>
              <a:gd name="T23" fmla="*/ 126 h 1605"/>
              <a:gd name="T24" fmla="*/ 467 w 1598"/>
              <a:gd name="T25" fmla="*/ 71 h 1605"/>
              <a:gd name="T26" fmla="*/ 415 w 1598"/>
              <a:gd name="T27" fmla="*/ 223 h 1605"/>
              <a:gd name="T28" fmla="*/ 237 w 1598"/>
              <a:gd name="T29" fmla="*/ 229 h 1605"/>
              <a:gd name="T30" fmla="*/ 240 w 1598"/>
              <a:gd name="T31" fmla="*/ 389 h 1605"/>
              <a:gd name="T32" fmla="*/ 75 w 1598"/>
              <a:gd name="T33" fmla="*/ 455 h 1605"/>
              <a:gd name="T34" fmla="*/ 132 w 1598"/>
              <a:gd name="T35" fmla="*/ 605 h 1605"/>
              <a:gd name="T36" fmla="*/ 0 w 1598"/>
              <a:gd name="T37" fmla="*/ 724 h 1605"/>
              <a:gd name="T38" fmla="*/ 104 w 1598"/>
              <a:gd name="T39" fmla="*/ 803 h 1605"/>
              <a:gd name="T40" fmla="*/ 0 w 1598"/>
              <a:gd name="T41" fmla="*/ 881 h 1605"/>
              <a:gd name="T42" fmla="*/ 132 w 1598"/>
              <a:gd name="T43" fmla="*/ 1000 h 1605"/>
              <a:gd name="T44" fmla="*/ 75 w 1598"/>
              <a:gd name="T45" fmla="*/ 1150 h 1605"/>
              <a:gd name="T46" fmla="*/ 240 w 1598"/>
              <a:gd name="T47" fmla="*/ 1216 h 1605"/>
              <a:gd name="T48" fmla="*/ 237 w 1598"/>
              <a:gd name="T49" fmla="*/ 1376 h 1605"/>
              <a:gd name="T50" fmla="*/ 415 w 1598"/>
              <a:gd name="T51" fmla="*/ 1383 h 1605"/>
              <a:gd name="T52" fmla="*/ 467 w 1598"/>
              <a:gd name="T53" fmla="*/ 1534 h 1605"/>
              <a:gd name="T54" fmla="*/ 637 w 1598"/>
              <a:gd name="T55" fmla="*/ 1479 h 1605"/>
              <a:gd name="T56" fmla="*/ 737 w 1598"/>
              <a:gd name="T57" fmla="*/ 1603 h 1605"/>
              <a:gd name="T58" fmla="*/ 860 w 1598"/>
              <a:gd name="T59" fmla="*/ 1603 h 1605"/>
              <a:gd name="T60" fmla="*/ 961 w 1598"/>
              <a:gd name="T61" fmla="*/ 1479 h 1605"/>
              <a:gd name="T62" fmla="*/ 1130 w 1598"/>
              <a:gd name="T63" fmla="*/ 1534 h 1605"/>
              <a:gd name="T64" fmla="*/ 1182 w 1598"/>
              <a:gd name="T65" fmla="*/ 1383 h 1605"/>
              <a:gd name="T66" fmla="*/ 1361 w 1598"/>
              <a:gd name="T67" fmla="*/ 1376 h 1605"/>
              <a:gd name="T68" fmla="*/ 1358 w 1598"/>
              <a:gd name="T69" fmla="*/ 1216 h 1605"/>
              <a:gd name="T70" fmla="*/ 1523 w 1598"/>
              <a:gd name="T71" fmla="*/ 1150 h 1605"/>
              <a:gd name="T72" fmla="*/ 1466 w 1598"/>
              <a:gd name="T73" fmla="*/ 1000 h 1605"/>
              <a:gd name="T74" fmla="*/ 1598 w 1598"/>
              <a:gd name="T75" fmla="*/ 881 h 1605"/>
              <a:gd name="T76" fmla="*/ 799 w 1598"/>
              <a:gd name="T77" fmla="*/ 1383 h 1605"/>
              <a:gd name="T78" fmla="*/ 799 w 1598"/>
              <a:gd name="T79" fmla="*/ 222 h 1605"/>
              <a:gd name="T80" fmla="*/ 799 w 1598"/>
              <a:gd name="T81" fmla="*/ 1383 h 1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98" h="1605">
                <a:moveTo>
                  <a:pt x="1493" y="845"/>
                </a:moveTo>
                <a:cubicBezTo>
                  <a:pt x="1494" y="831"/>
                  <a:pt x="1494" y="817"/>
                  <a:pt x="1494" y="803"/>
                </a:cubicBezTo>
                <a:cubicBezTo>
                  <a:pt x="1494" y="788"/>
                  <a:pt x="1494" y="774"/>
                  <a:pt x="1493" y="760"/>
                </a:cubicBezTo>
                <a:cubicBezTo>
                  <a:pt x="1534" y="753"/>
                  <a:pt x="1570" y="740"/>
                  <a:pt x="1598" y="724"/>
                </a:cubicBezTo>
                <a:cubicBezTo>
                  <a:pt x="1594" y="683"/>
                  <a:pt x="1587" y="642"/>
                  <a:pt x="1577" y="603"/>
                </a:cubicBezTo>
                <a:cubicBezTo>
                  <a:pt x="1545" y="598"/>
                  <a:pt x="1507" y="598"/>
                  <a:pt x="1466" y="605"/>
                </a:cubicBezTo>
                <a:cubicBezTo>
                  <a:pt x="1458" y="578"/>
                  <a:pt x="1448" y="551"/>
                  <a:pt x="1437" y="526"/>
                </a:cubicBezTo>
                <a:cubicBezTo>
                  <a:pt x="1472" y="504"/>
                  <a:pt x="1502" y="479"/>
                  <a:pt x="1523" y="455"/>
                </a:cubicBezTo>
                <a:cubicBezTo>
                  <a:pt x="1505" y="418"/>
                  <a:pt x="1485" y="383"/>
                  <a:pt x="1461" y="349"/>
                </a:cubicBezTo>
                <a:cubicBezTo>
                  <a:pt x="1430" y="355"/>
                  <a:pt x="1394" y="369"/>
                  <a:pt x="1358" y="389"/>
                </a:cubicBezTo>
                <a:cubicBezTo>
                  <a:pt x="1341" y="366"/>
                  <a:pt x="1323" y="345"/>
                  <a:pt x="1303" y="324"/>
                </a:cubicBezTo>
                <a:cubicBezTo>
                  <a:pt x="1330" y="292"/>
                  <a:pt x="1349" y="259"/>
                  <a:pt x="1361" y="229"/>
                </a:cubicBezTo>
                <a:cubicBezTo>
                  <a:pt x="1331" y="200"/>
                  <a:pt x="1300" y="174"/>
                  <a:pt x="1266" y="150"/>
                </a:cubicBezTo>
                <a:cubicBezTo>
                  <a:pt x="1239" y="166"/>
                  <a:pt x="1210" y="191"/>
                  <a:pt x="1182" y="223"/>
                </a:cubicBezTo>
                <a:cubicBezTo>
                  <a:pt x="1159" y="207"/>
                  <a:pt x="1135" y="193"/>
                  <a:pt x="1109" y="180"/>
                </a:cubicBezTo>
                <a:cubicBezTo>
                  <a:pt x="1123" y="141"/>
                  <a:pt x="1130" y="103"/>
                  <a:pt x="1130" y="71"/>
                </a:cubicBezTo>
                <a:cubicBezTo>
                  <a:pt x="1093" y="54"/>
                  <a:pt x="1055" y="40"/>
                  <a:pt x="1015" y="29"/>
                </a:cubicBezTo>
                <a:cubicBezTo>
                  <a:pt x="995" y="54"/>
                  <a:pt x="976" y="88"/>
                  <a:pt x="961" y="126"/>
                </a:cubicBezTo>
                <a:cubicBezTo>
                  <a:pt x="934" y="120"/>
                  <a:pt x="906" y="115"/>
                  <a:pt x="878" y="112"/>
                </a:cubicBezTo>
                <a:cubicBezTo>
                  <a:pt x="877" y="70"/>
                  <a:pt x="871" y="32"/>
                  <a:pt x="860" y="2"/>
                </a:cubicBezTo>
                <a:cubicBezTo>
                  <a:pt x="840" y="0"/>
                  <a:pt x="820" y="0"/>
                  <a:pt x="799" y="0"/>
                </a:cubicBezTo>
                <a:cubicBezTo>
                  <a:pt x="778" y="0"/>
                  <a:pt x="758" y="0"/>
                  <a:pt x="737" y="2"/>
                </a:cubicBezTo>
                <a:cubicBezTo>
                  <a:pt x="727" y="32"/>
                  <a:pt x="721" y="70"/>
                  <a:pt x="720" y="112"/>
                </a:cubicBezTo>
                <a:cubicBezTo>
                  <a:pt x="692" y="115"/>
                  <a:pt x="664" y="120"/>
                  <a:pt x="637" y="126"/>
                </a:cubicBezTo>
                <a:cubicBezTo>
                  <a:pt x="622" y="88"/>
                  <a:pt x="603" y="54"/>
                  <a:pt x="583" y="29"/>
                </a:cubicBezTo>
                <a:cubicBezTo>
                  <a:pt x="543" y="40"/>
                  <a:pt x="504" y="54"/>
                  <a:pt x="467" y="71"/>
                </a:cubicBezTo>
                <a:cubicBezTo>
                  <a:pt x="468" y="103"/>
                  <a:pt x="475" y="141"/>
                  <a:pt x="488" y="180"/>
                </a:cubicBezTo>
                <a:cubicBezTo>
                  <a:pt x="463" y="193"/>
                  <a:pt x="439" y="207"/>
                  <a:pt x="415" y="223"/>
                </a:cubicBezTo>
                <a:cubicBezTo>
                  <a:pt x="388" y="191"/>
                  <a:pt x="359" y="166"/>
                  <a:pt x="331" y="150"/>
                </a:cubicBezTo>
                <a:cubicBezTo>
                  <a:pt x="298" y="174"/>
                  <a:pt x="266" y="200"/>
                  <a:pt x="237" y="229"/>
                </a:cubicBezTo>
                <a:cubicBezTo>
                  <a:pt x="249" y="259"/>
                  <a:pt x="268" y="292"/>
                  <a:pt x="294" y="324"/>
                </a:cubicBezTo>
                <a:cubicBezTo>
                  <a:pt x="275" y="345"/>
                  <a:pt x="257" y="366"/>
                  <a:pt x="240" y="389"/>
                </a:cubicBezTo>
                <a:cubicBezTo>
                  <a:pt x="204" y="369"/>
                  <a:pt x="168" y="355"/>
                  <a:pt x="136" y="349"/>
                </a:cubicBezTo>
                <a:cubicBezTo>
                  <a:pt x="113" y="383"/>
                  <a:pt x="93" y="418"/>
                  <a:pt x="75" y="455"/>
                </a:cubicBezTo>
                <a:cubicBezTo>
                  <a:pt x="96" y="479"/>
                  <a:pt x="125" y="504"/>
                  <a:pt x="161" y="526"/>
                </a:cubicBezTo>
                <a:cubicBezTo>
                  <a:pt x="150" y="551"/>
                  <a:pt x="140" y="578"/>
                  <a:pt x="132" y="605"/>
                </a:cubicBezTo>
                <a:cubicBezTo>
                  <a:pt x="91" y="598"/>
                  <a:pt x="53" y="598"/>
                  <a:pt x="21" y="603"/>
                </a:cubicBezTo>
                <a:cubicBezTo>
                  <a:pt x="11" y="642"/>
                  <a:pt x="4" y="683"/>
                  <a:pt x="0" y="724"/>
                </a:cubicBezTo>
                <a:cubicBezTo>
                  <a:pt x="28" y="740"/>
                  <a:pt x="64" y="753"/>
                  <a:pt x="105" y="760"/>
                </a:cubicBezTo>
                <a:cubicBezTo>
                  <a:pt x="104" y="774"/>
                  <a:pt x="104" y="788"/>
                  <a:pt x="104" y="803"/>
                </a:cubicBezTo>
                <a:cubicBezTo>
                  <a:pt x="104" y="817"/>
                  <a:pt x="104" y="831"/>
                  <a:pt x="105" y="845"/>
                </a:cubicBezTo>
                <a:cubicBezTo>
                  <a:pt x="64" y="853"/>
                  <a:pt x="28" y="866"/>
                  <a:pt x="0" y="881"/>
                </a:cubicBezTo>
                <a:cubicBezTo>
                  <a:pt x="4" y="922"/>
                  <a:pt x="11" y="963"/>
                  <a:pt x="21" y="1002"/>
                </a:cubicBezTo>
                <a:cubicBezTo>
                  <a:pt x="53" y="1007"/>
                  <a:pt x="91" y="1007"/>
                  <a:pt x="132" y="1000"/>
                </a:cubicBezTo>
                <a:cubicBezTo>
                  <a:pt x="140" y="1028"/>
                  <a:pt x="150" y="1054"/>
                  <a:pt x="161" y="1080"/>
                </a:cubicBezTo>
                <a:cubicBezTo>
                  <a:pt x="125" y="1101"/>
                  <a:pt x="96" y="1126"/>
                  <a:pt x="75" y="1150"/>
                </a:cubicBezTo>
                <a:cubicBezTo>
                  <a:pt x="93" y="1187"/>
                  <a:pt x="113" y="1222"/>
                  <a:pt x="136" y="1256"/>
                </a:cubicBezTo>
                <a:cubicBezTo>
                  <a:pt x="168" y="1250"/>
                  <a:pt x="204" y="1237"/>
                  <a:pt x="240" y="1216"/>
                </a:cubicBezTo>
                <a:cubicBezTo>
                  <a:pt x="257" y="1239"/>
                  <a:pt x="275" y="1261"/>
                  <a:pt x="294" y="1281"/>
                </a:cubicBezTo>
                <a:cubicBezTo>
                  <a:pt x="268" y="1313"/>
                  <a:pt x="249" y="1346"/>
                  <a:pt x="237" y="1376"/>
                </a:cubicBezTo>
                <a:cubicBezTo>
                  <a:pt x="266" y="1405"/>
                  <a:pt x="298" y="1431"/>
                  <a:pt x="331" y="1455"/>
                </a:cubicBezTo>
                <a:cubicBezTo>
                  <a:pt x="359" y="1439"/>
                  <a:pt x="388" y="1414"/>
                  <a:pt x="415" y="1383"/>
                </a:cubicBezTo>
                <a:cubicBezTo>
                  <a:pt x="439" y="1398"/>
                  <a:pt x="463" y="1412"/>
                  <a:pt x="488" y="1425"/>
                </a:cubicBezTo>
                <a:cubicBezTo>
                  <a:pt x="475" y="1464"/>
                  <a:pt x="468" y="1502"/>
                  <a:pt x="467" y="1534"/>
                </a:cubicBezTo>
                <a:cubicBezTo>
                  <a:pt x="504" y="1551"/>
                  <a:pt x="543" y="1565"/>
                  <a:pt x="583" y="1576"/>
                </a:cubicBezTo>
                <a:cubicBezTo>
                  <a:pt x="603" y="1551"/>
                  <a:pt x="622" y="1518"/>
                  <a:pt x="637" y="1479"/>
                </a:cubicBezTo>
                <a:cubicBezTo>
                  <a:pt x="664" y="1485"/>
                  <a:pt x="692" y="1490"/>
                  <a:pt x="720" y="1493"/>
                </a:cubicBezTo>
                <a:cubicBezTo>
                  <a:pt x="721" y="1535"/>
                  <a:pt x="727" y="1573"/>
                  <a:pt x="737" y="1603"/>
                </a:cubicBezTo>
                <a:cubicBezTo>
                  <a:pt x="758" y="1605"/>
                  <a:pt x="778" y="1605"/>
                  <a:pt x="799" y="1605"/>
                </a:cubicBezTo>
                <a:cubicBezTo>
                  <a:pt x="820" y="1605"/>
                  <a:pt x="840" y="1605"/>
                  <a:pt x="860" y="1603"/>
                </a:cubicBezTo>
                <a:cubicBezTo>
                  <a:pt x="871" y="1573"/>
                  <a:pt x="877" y="1535"/>
                  <a:pt x="878" y="1493"/>
                </a:cubicBezTo>
                <a:cubicBezTo>
                  <a:pt x="906" y="1490"/>
                  <a:pt x="934" y="1485"/>
                  <a:pt x="961" y="1479"/>
                </a:cubicBezTo>
                <a:cubicBezTo>
                  <a:pt x="976" y="1518"/>
                  <a:pt x="995" y="1551"/>
                  <a:pt x="1015" y="1576"/>
                </a:cubicBezTo>
                <a:cubicBezTo>
                  <a:pt x="1055" y="1565"/>
                  <a:pt x="1093" y="1551"/>
                  <a:pt x="1130" y="1534"/>
                </a:cubicBezTo>
                <a:cubicBezTo>
                  <a:pt x="1130" y="1502"/>
                  <a:pt x="1123" y="1464"/>
                  <a:pt x="1109" y="1425"/>
                </a:cubicBezTo>
                <a:cubicBezTo>
                  <a:pt x="1135" y="1412"/>
                  <a:pt x="1159" y="1398"/>
                  <a:pt x="1182" y="1383"/>
                </a:cubicBezTo>
                <a:cubicBezTo>
                  <a:pt x="1210" y="1414"/>
                  <a:pt x="1239" y="1439"/>
                  <a:pt x="1266" y="1455"/>
                </a:cubicBezTo>
                <a:cubicBezTo>
                  <a:pt x="1300" y="1431"/>
                  <a:pt x="1331" y="1405"/>
                  <a:pt x="1361" y="1376"/>
                </a:cubicBezTo>
                <a:cubicBezTo>
                  <a:pt x="1349" y="1346"/>
                  <a:pt x="1330" y="1313"/>
                  <a:pt x="1303" y="1281"/>
                </a:cubicBezTo>
                <a:cubicBezTo>
                  <a:pt x="1323" y="1261"/>
                  <a:pt x="1341" y="1239"/>
                  <a:pt x="1358" y="1216"/>
                </a:cubicBezTo>
                <a:cubicBezTo>
                  <a:pt x="1394" y="1237"/>
                  <a:pt x="1430" y="1250"/>
                  <a:pt x="1462" y="1256"/>
                </a:cubicBezTo>
                <a:cubicBezTo>
                  <a:pt x="1485" y="1222"/>
                  <a:pt x="1505" y="1187"/>
                  <a:pt x="1523" y="1150"/>
                </a:cubicBezTo>
                <a:cubicBezTo>
                  <a:pt x="1502" y="1126"/>
                  <a:pt x="1472" y="1101"/>
                  <a:pt x="1437" y="1080"/>
                </a:cubicBezTo>
                <a:cubicBezTo>
                  <a:pt x="1448" y="1054"/>
                  <a:pt x="1458" y="1028"/>
                  <a:pt x="1466" y="1000"/>
                </a:cubicBezTo>
                <a:cubicBezTo>
                  <a:pt x="1507" y="1007"/>
                  <a:pt x="1545" y="1007"/>
                  <a:pt x="1577" y="1002"/>
                </a:cubicBezTo>
                <a:cubicBezTo>
                  <a:pt x="1587" y="963"/>
                  <a:pt x="1594" y="922"/>
                  <a:pt x="1598" y="881"/>
                </a:cubicBezTo>
                <a:cubicBezTo>
                  <a:pt x="1570" y="866"/>
                  <a:pt x="1534" y="853"/>
                  <a:pt x="1493" y="845"/>
                </a:cubicBezTo>
                <a:close/>
                <a:moveTo>
                  <a:pt x="799" y="1383"/>
                </a:moveTo>
                <a:cubicBezTo>
                  <a:pt x="478" y="1383"/>
                  <a:pt x="218" y="1123"/>
                  <a:pt x="218" y="803"/>
                </a:cubicBezTo>
                <a:cubicBezTo>
                  <a:pt x="218" y="482"/>
                  <a:pt x="478" y="222"/>
                  <a:pt x="799" y="222"/>
                </a:cubicBezTo>
                <a:cubicBezTo>
                  <a:pt x="1119" y="222"/>
                  <a:pt x="1379" y="482"/>
                  <a:pt x="1379" y="803"/>
                </a:cubicBezTo>
                <a:cubicBezTo>
                  <a:pt x="1379" y="1123"/>
                  <a:pt x="1119" y="1383"/>
                  <a:pt x="799" y="1383"/>
                </a:cubicBezTo>
                <a:close/>
              </a:path>
            </a:pathLst>
          </a:custGeom>
          <a:solidFill>
            <a:schemeClr val="bg1">
              <a:lumMod val="85000"/>
            </a:schemeClr>
          </a:solidFill>
          <a:ln w="3175" cap="flat">
            <a:noFill/>
            <a:prstDash val="solid"/>
            <a:miter lim="800000"/>
            <a:headEnd/>
            <a:tailEnd/>
          </a:ln>
        </p:spPr>
        <p:txBody>
          <a:bodyPr lIns="68580" tIns="34290" rIns="68580" bIns="34290"/>
          <a:lstStyle/>
          <a:p>
            <a:pPr eaLnBrk="1" fontAlgn="auto" hangingPunct="1">
              <a:spcBef>
                <a:spcPts val="0"/>
              </a:spcBef>
              <a:spcAft>
                <a:spcPts val="0"/>
              </a:spcAft>
              <a:defRPr/>
            </a:pPr>
            <a:endParaRPr lang="en-US" sz="1350" dirty="0">
              <a:latin typeface="+mn-lt"/>
              <a:cs typeface="+mn-cs"/>
            </a:endParaRPr>
          </a:p>
        </p:txBody>
      </p:sp>
      <p:sp>
        <p:nvSpPr>
          <p:cNvPr id="9" name="Oval 8">
            <a:extLst/>
          </p:cNvPr>
          <p:cNvSpPr/>
          <p:nvPr/>
        </p:nvSpPr>
        <p:spPr>
          <a:xfrm>
            <a:off x="4722193" y="3515470"/>
            <a:ext cx="674688" cy="50641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0" name="Freeform 5">
            <a:extLst/>
          </p:cNvPr>
          <p:cNvSpPr>
            <a:spLocks noEditPoints="1"/>
          </p:cNvSpPr>
          <p:nvPr/>
        </p:nvSpPr>
        <p:spPr bwMode="auto">
          <a:xfrm>
            <a:off x="4539631" y="3378945"/>
            <a:ext cx="1039812" cy="781050"/>
          </a:xfrm>
          <a:custGeom>
            <a:avLst/>
            <a:gdLst>
              <a:gd name="T0" fmla="*/ 1494 w 1598"/>
              <a:gd name="T1" fmla="*/ 803 h 1605"/>
              <a:gd name="T2" fmla="*/ 1598 w 1598"/>
              <a:gd name="T3" fmla="*/ 724 h 1605"/>
              <a:gd name="T4" fmla="*/ 1466 w 1598"/>
              <a:gd name="T5" fmla="*/ 605 h 1605"/>
              <a:gd name="T6" fmla="*/ 1523 w 1598"/>
              <a:gd name="T7" fmla="*/ 455 h 1605"/>
              <a:gd name="T8" fmla="*/ 1358 w 1598"/>
              <a:gd name="T9" fmla="*/ 389 h 1605"/>
              <a:gd name="T10" fmla="*/ 1361 w 1598"/>
              <a:gd name="T11" fmla="*/ 229 h 1605"/>
              <a:gd name="T12" fmla="*/ 1182 w 1598"/>
              <a:gd name="T13" fmla="*/ 223 h 1605"/>
              <a:gd name="T14" fmla="*/ 1130 w 1598"/>
              <a:gd name="T15" fmla="*/ 71 h 1605"/>
              <a:gd name="T16" fmla="*/ 961 w 1598"/>
              <a:gd name="T17" fmla="*/ 126 h 1605"/>
              <a:gd name="T18" fmla="*/ 860 w 1598"/>
              <a:gd name="T19" fmla="*/ 2 h 1605"/>
              <a:gd name="T20" fmla="*/ 737 w 1598"/>
              <a:gd name="T21" fmla="*/ 2 h 1605"/>
              <a:gd name="T22" fmla="*/ 637 w 1598"/>
              <a:gd name="T23" fmla="*/ 126 h 1605"/>
              <a:gd name="T24" fmla="*/ 467 w 1598"/>
              <a:gd name="T25" fmla="*/ 71 h 1605"/>
              <a:gd name="T26" fmla="*/ 415 w 1598"/>
              <a:gd name="T27" fmla="*/ 223 h 1605"/>
              <a:gd name="T28" fmla="*/ 237 w 1598"/>
              <a:gd name="T29" fmla="*/ 229 h 1605"/>
              <a:gd name="T30" fmla="*/ 240 w 1598"/>
              <a:gd name="T31" fmla="*/ 389 h 1605"/>
              <a:gd name="T32" fmla="*/ 75 w 1598"/>
              <a:gd name="T33" fmla="*/ 455 h 1605"/>
              <a:gd name="T34" fmla="*/ 132 w 1598"/>
              <a:gd name="T35" fmla="*/ 605 h 1605"/>
              <a:gd name="T36" fmla="*/ 0 w 1598"/>
              <a:gd name="T37" fmla="*/ 724 h 1605"/>
              <a:gd name="T38" fmla="*/ 104 w 1598"/>
              <a:gd name="T39" fmla="*/ 803 h 1605"/>
              <a:gd name="T40" fmla="*/ 0 w 1598"/>
              <a:gd name="T41" fmla="*/ 881 h 1605"/>
              <a:gd name="T42" fmla="*/ 132 w 1598"/>
              <a:gd name="T43" fmla="*/ 1000 h 1605"/>
              <a:gd name="T44" fmla="*/ 75 w 1598"/>
              <a:gd name="T45" fmla="*/ 1150 h 1605"/>
              <a:gd name="T46" fmla="*/ 240 w 1598"/>
              <a:gd name="T47" fmla="*/ 1216 h 1605"/>
              <a:gd name="T48" fmla="*/ 237 w 1598"/>
              <a:gd name="T49" fmla="*/ 1376 h 1605"/>
              <a:gd name="T50" fmla="*/ 415 w 1598"/>
              <a:gd name="T51" fmla="*/ 1383 h 1605"/>
              <a:gd name="T52" fmla="*/ 467 w 1598"/>
              <a:gd name="T53" fmla="*/ 1534 h 1605"/>
              <a:gd name="T54" fmla="*/ 637 w 1598"/>
              <a:gd name="T55" fmla="*/ 1479 h 1605"/>
              <a:gd name="T56" fmla="*/ 737 w 1598"/>
              <a:gd name="T57" fmla="*/ 1603 h 1605"/>
              <a:gd name="T58" fmla="*/ 860 w 1598"/>
              <a:gd name="T59" fmla="*/ 1603 h 1605"/>
              <a:gd name="T60" fmla="*/ 961 w 1598"/>
              <a:gd name="T61" fmla="*/ 1479 h 1605"/>
              <a:gd name="T62" fmla="*/ 1130 w 1598"/>
              <a:gd name="T63" fmla="*/ 1534 h 1605"/>
              <a:gd name="T64" fmla="*/ 1182 w 1598"/>
              <a:gd name="T65" fmla="*/ 1383 h 1605"/>
              <a:gd name="T66" fmla="*/ 1361 w 1598"/>
              <a:gd name="T67" fmla="*/ 1376 h 1605"/>
              <a:gd name="T68" fmla="*/ 1358 w 1598"/>
              <a:gd name="T69" fmla="*/ 1216 h 1605"/>
              <a:gd name="T70" fmla="*/ 1523 w 1598"/>
              <a:gd name="T71" fmla="*/ 1150 h 1605"/>
              <a:gd name="T72" fmla="*/ 1466 w 1598"/>
              <a:gd name="T73" fmla="*/ 1000 h 1605"/>
              <a:gd name="T74" fmla="*/ 1598 w 1598"/>
              <a:gd name="T75" fmla="*/ 881 h 1605"/>
              <a:gd name="T76" fmla="*/ 799 w 1598"/>
              <a:gd name="T77" fmla="*/ 1383 h 1605"/>
              <a:gd name="T78" fmla="*/ 799 w 1598"/>
              <a:gd name="T79" fmla="*/ 222 h 1605"/>
              <a:gd name="T80" fmla="*/ 799 w 1598"/>
              <a:gd name="T81" fmla="*/ 1383 h 1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98" h="1605">
                <a:moveTo>
                  <a:pt x="1493" y="845"/>
                </a:moveTo>
                <a:cubicBezTo>
                  <a:pt x="1494" y="831"/>
                  <a:pt x="1494" y="817"/>
                  <a:pt x="1494" y="803"/>
                </a:cubicBezTo>
                <a:cubicBezTo>
                  <a:pt x="1494" y="788"/>
                  <a:pt x="1494" y="774"/>
                  <a:pt x="1493" y="760"/>
                </a:cubicBezTo>
                <a:cubicBezTo>
                  <a:pt x="1534" y="753"/>
                  <a:pt x="1570" y="740"/>
                  <a:pt x="1598" y="724"/>
                </a:cubicBezTo>
                <a:cubicBezTo>
                  <a:pt x="1594" y="683"/>
                  <a:pt x="1587" y="642"/>
                  <a:pt x="1577" y="603"/>
                </a:cubicBezTo>
                <a:cubicBezTo>
                  <a:pt x="1545" y="598"/>
                  <a:pt x="1507" y="598"/>
                  <a:pt x="1466" y="605"/>
                </a:cubicBezTo>
                <a:cubicBezTo>
                  <a:pt x="1458" y="578"/>
                  <a:pt x="1448" y="551"/>
                  <a:pt x="1437" y="526"/>
                </a:cubicBezTo>
                <a:cubicBezTo>
                  <a:pt x="1472" y="504"/>
                  <a:pt x="1502" y="479"/>
                  <a:pt x="1523" y="455"/>
                </a:cubicBezTo>
                <a:cubicBezTo>
                  <a:pt x="1505" y="418"/>
                  <a:pt x="1485" y="383"/>
                  <a:pt x="1461" y="349"/>
                </a:cubicBezTo>
                <a:cubicBezTo>
                  <a:pt x="1430" y="355"/>
                  <a:pt x="1394" y="369"/>
                  <a:pt x="1358" y="389"/>
                </a:cubicBezTo>
                <a:cubicBezTo>
                  <a:pt x="1341" y="366"/>
                  <a:pt x="1323" y="345"/>
                  <a:pt x="1303" y="324"/>
                </a:cubicBezTo>
                <a:cubicBezTo>
                  <a:pt x="1330" y="292"/>
                  <a:pt x="1349" y="259"/>
                  <a:pt x="1361" y="229"/>
                </a:cubicBezTo>
                <a:cubicBezTo>
                  <a:pt x="1331" y="200"/>
                  <a:pt x="1300" y="174"/>
                  <a:pt x="1266" y="150"/>
                </a:cubicBezTo>
                <a:cubicBezTo>
                  <a:pt x="1239" y="166"/>
                  <a:pt x="1210" y="191"/>
                  <a:pt x="1182" y="223"/>
                </a:cubicBezTo>
                <a:cubicBezTo>
                  <a:pt x="1159" y="207"/>
                  <a:pt x="1135" y="193"/>
                  <a:pt x="1109" y="180"/>
                </a:cubicBezTo>
                <a:cubicBezTo>
                  <a:pt x="1123" y="141"/>
                  <a:pt x="1130" y="103"/>
                  <a:pt x="1130" y="71"/>
                </a:cubicBezTo>
                <a:cubicBezTo>
                  <a:pt x="1093" y="54"/>
                  <a:pt x="1055" y="40"/>
                  <a:pt x="1015" y="29"/>
                </a:cubicBezTo>
                <a:cubicBezTo>
                  <a:pt x="995" y="54"/>
                  <a:pt x="976" y="88"/>
                  <a:pt x="961" y="126"/>
                </a:cubicBezTo>
                <a:cubicBezTo>
                  <a:pt x="934" y="120"/>
                  <a:pt x="906" y="115"/>
                  <a:pt x="878" y="112"/>
                </a:cubicBezTo>
                <a:cubicBezTo>
                  <a:pt x="877" y="70"/>
                  <a:pt x="871" y="32"/>
                  <a:pt x="860" y="2"/>
                </a:cubicBezTo>
                <a:cubicBezTo>
                  <a:pt x="840" y="0"/>
                  <a:pt x="820" y="0"/>
                  <a:pt x="799" y="0"/>
                </a:cubicBezTo>
                <a:cubicBezTo>
                  <a:pt x="778" y="0"/>
                  <a:pt x="758" y="0"/>
                  <a:pt x="737" y="2"/>
                </a:cubicBezTo>
                <a:cubicBezTo>
                  <a:pt x="727" y="32"/>
                  <a:pt x="721" y="70"/>
                  <a:pt x="720" y="112"/>
                </a:cubicBezTo>
                <a:cubicBezTo>
                  <a:pt x="692" y="115"/>
                  <a:pt x="664" y="120"/>
                  <a:pt x="637" y="126"/>
                </a:cubicBezTo>
                <a:cubicBezTo>
                  <a:pt x="622" y="88"/>
                  <a:pt x="603" y="54"/>
                  <a:pt x="583" y="29"/>
                </a:cubicBezTo>
                <a:cubicBezTo>
                  <a:pt x="543" y="40"/>
                  <a:pt x="504" y="54"/>
                  <a:pt x="467" y="71"/>
                </a:cubicBezTo>
                <a:cubicBezTo>
                  <a:pt x="468" y="103"/>
                  <a:pt x="475" y="141"/>
                  <a:pt x="488" y="180"/>
                </a:cubicBezTo>
                <a:cubicBezTo>
                  <a:pt x="463" y="193"/>
                  <a:pt x="439" y="207"/>
                  <a:pt x="415" y="223"/>
                </a:cubicBezTo>
                <a:cubicBezTo>
                  <a:pt x="388" y="191"/>
                  <a:pt x="359" y="166"/>
                  <a:pt x="331" y="150"/>
                </a:cubicBezTo>
                <a:cubicBezTo>
                  <a:pt x="298" y="174"/>
                  <a:pt x="266" y="200"/>
                  <a:pt x="237" y="229"/>
                </a:cubicBezTo>
                <a:cubicBezTo>
                  <a:pt x="249" y="259"/>
                  <a:pt x="268" y="292"/>
                  <a:pt x="294" y="324"/>
                </a:cubicBezTo>
                <a:cubicBezTo>
                  <a:pt x="275" y="345"/>
                  <a:pt x="257" y="366"/>
                  <a:pt x="240" y="389"/>
                </a:cubicBezTo>
                <a:cubicBezTo>
                  <a:pt x="204" y="369"/>
                  <a:pt x="168" y="355"/>
                  <a:pt x="136" y="349"/>
                </a:cubicBezTo>
                <a:cubicBezTo>
                  <a:pt x="113" y="383"/>
                  <a:pt x="93" y="418"/>
                  <a:pt x="75" y="455"/>
                </a:cubicBezTo>
                <a:cubicBezTo>
                  <a:pt x="96" y="479"/>
                  <a:pt x="125" y="504"/>
                  <a:pt x="161" y="526"/>
                </a:cubicBezTo>
                <a:cubicBezTo>
                  <a:pt x="150" y="551"/>
                  <a:pt x="140" y="578"/>
                  <a:pt x="132" y="605"/>
                </a:cubicBezTo>
                <a:cubicBezTo>
                  <a:pt x="91" y="598"/>
                  <a:pt x="53" y="598"/>
                  <a:pt x="21" y="603"/>
                </a:cubicBezTo>
                <a:cubicBezTo>
                  <a:pt x="11" y="642"/>
                  <a:pt x="4" y="683"/>
                  <a:pt x="0" y="724"/>
                </a:cubicBezTo>
                <a:cubicBezTo>
                  <a:pt x="28" y="740"/>
                  <a:pt x="64" y="753"/>
                  <a:pt x="105" y="760"/>
                </a:cubicBezTo>
                <a:cubicBezTo>
                  <a:pt x="104" y="774"/>
                  <a:pt x="104" y="788"/>
                  <a:pt x="104" y="803"/>
                </a:cubicBezTo>
                <a:cubicBezTo>
                  <a:pt x="104" y="817"/>
                  <a:pt x="104" y="831"/>
                  <a:pt x="105" y="845"/>
                </a:cubicBezTo>
                <a:cubicBezTo>
                  <a:pt x="64" y="853"/>
                  <a:pt x="28" y="866"/>
                  <a:pt x="0" y="881"/>
                </a:cubicBezTo>
                <a:cubicBezTo>
                  <a:pt x="4" y="922"/>
                  <a:pt x="11" y="963"/>
                  <a:pt x="21" y="1002"/>
                </a:cubicBezTo>
                <a:cubicBezTo>
                  <a:pt x="53" y="1007"/>
                  <a:pt x="91" y="1007"/>
                  <a:pt x="132" y="1000"/>
                </a:cubicBezTo>
                <a:cubicBezTo>
                  <a:pt x="140" y="1028"/>
                  <a:pt x="150" y="1054"/>
                  <a:pt x="161" y="1080"/>
                </a:cubicBezTo>
                <a:cubicBezTo>
                  <a:pt x="125" y="1101"/>
                  <a:pt x="96" y="1126"/>
                  <a:pt x="75" y="1150"/>
                </a:cubicBezTo>
                <a:cubicBezTo>
                  <a:pt x="93" y="1187"/>
                  <a:pt x="113" y="1222"/>
                  <a:pt x="136" y="1256"/>
                </a:cubicBezTo>
                <a:cubicBezTo>
                  <a:pt x="168" y="1250"/>
                  <a:pt x="204" y="1237"/>
                  <a:pt x="240" y="1216"/>
                </a:cubicBezTo>
                <a:cubicBezTo>
                  <a:pt x="257" y="1239"/>
                  <a:pt x="275" y="1261"/>
                  <a:pt x="294" y="1281"/>
                </a:cubicBezTo>
                <a:cubicBezTo>
                  <a:pt x="268" y="1313"/>
                  <a:pt x="249" y="1346"/>
                  <a:pt x="237" y="1376"/>
                </a:cubicBezTo>
                <a:cubicBezTo>
                  <a:pt x="266" y="1405"/>
                  <a:pt x="298" y="1431"/>
                  <a:pt x="331" y="1455"/>
                </a:cubicBezTo>
                <a:cubicBezTo>
                  <a:pt x="359" y="1439"/>
                  <a:pt x="388" y="1414"/>
                  <a:pt x="415" y="1383"/>
                </a:cubicBezTo>
                <a:cubicBezTo>
                  <a:pt x="439" y="1398"/>
                  <a:pt x="463" y="1412"/>
                  <a:pt x="488" y="1425"/>
                </a:cubicBezTo>
                <a:cubicBezTo>
                  <a:pt x="475" y="1464"/>
                  <a:pt x="468" y="1502"/>
                  <a:pt x="467" y="1534"/>
                </a:cubicBezTo>
                <a:cubicBezTo>
                  <a:pt x="504" y="1551"/>
                  <a:pt x="543" y="1565"/>
                  <a:pt x="583" y="1576"/>
                </a:cubicBezTo>
                <a:cubicBezTo>
                  <a:pt x="603" y="1551"/>
                  <a:pt x="622" y="1518"/>
                  <a:pt x="637" y="1479"/>
                </a:cubicBezTo>
                <a:cubicBezTo>
                  <a:pt x="664" y="1485"/>
                  <a:pt x="692" y="1490"/>
                  <a:pt x="720" y="1493"/>
                </a:cubicBezTo>
                <a:cubicBezTo>
                  <a:pt x="721" y="1535"/>
                  <a:pt x="727" y="1573"/>
                  <a:pt x="737" y="1603"/>
                </a:cubicBezTo>
                <a:cubicBezTo>
                  <a:pt x="758" y="1605"/>
                  <a:pt x="778" y="1605"/>
                  <a:pt x="799" y="1605"/>
                </a:cubicBezTo>
                <a:cubicBezTo>
                  <a:pt x="820" y="1605"/>
                  <a:pt x="840" y="1605"/>
                  <a:pt x="860" y="1603"/>
                </a:cubicBezTo>
                <a:cubicBezTo>
                  <a:pt x="871" y="1573"/>
                  <a:pt x="877" y="1535"/>
                  <a:pt x="878" y="1493"/>
                </a:cubicBezTo>
                <a:cubicBezTo>
                  <a:pt x="906" y="1490"/>
                  <a:pt x="934" y="1485"/>
                  <a:pt x="961" y="1479"/>
                </a:cubicBezTo>
                <a:cubicBezTo>
                  <a:pt x="976" y="1518"/>
                  <a:pt x="995" y="1551"/>
                  <a:pt x="1015" y="1576"/>
                </a:cubicBezTo>
                <a:cubicBezTo>
                  <a:pt x="1055" y="1565"/>
                  <a:pt x="1093" y="1551"/>
                  <a:pt x="1130" y="1534"/>
                </a:cubicBezTo>
                <a:cubicBezTo>
                  <a:pt x="1130" y="1502"/>
                  <a:pt x="1123" y="1464"/>
                  <a:pt x="1109" y="1425"/>
                </a:cubicBezTo>
                <a:cubicBezTo>
                  <a:pt x="1135" y="1412"/>
                  <a:pt x="1159" y="1398"/>
                  <a:pt x="1182" y="1383"/>
                </a:cubicBezTo>
                <a:cubicBezTo>
                  <a:pt x="1210" y="1414"/>
                  <a:pt x="1239" y="1439"/>
                  <a:pt x="1266" y="1455"/>
                </a:cubicBezTo>
                <a:cubicBezTo>
                  <a:pt x="1300" y="1431"/>
                  <a:pt x="1331" y="1405"/>
                  <a:pt x="1361" y="1376"/>
                </a:cubicBezTo>
                <a:cubicBezTo>
                  <a:pt x="1349" y="1346"/>
                  <a:pt x="1330" y="1313"/>
                  <a:pt x="1303" y="1281"/>
                </a:cubicBezTo>
                <a:cubicBezTo>
                  <a:pt x="1323" y="1261"/>
                  <a:pt x="1341" y="1239"/>
                  <a:pt x="1358" y="1216"/>
                </a:cubicBezTo>
                <a:cubicBezTo>
                  <a:pt x="1394" y="1237"/>
                  <a:pt x="1430" y="1250"/>
                  <a:pt x="1462" y="1256"/>
                </a:cubicBezTo>
                <a:cubicBezTo>
                  <a:pt x="1485" y="1222"/>
                  <a:pt x="1505" y="1187"/>
                  <a:pt x="1523" y="1150"/>
                </a:cubicBezTo>
                <a:cubicBezTo>
                  <a:pt x="1502" y="1126"/>
                  <a:pt x="1472" y="1101"/>
                  <a:pt x="1437" y="1080"/>
                </a:cubicBezTo>
                <a:cubicBezTo>
                  <a:pt x="1448" y="1054"/>
                  <a:pt x="1458" y="1028"/>
                  <a:pt x="1466" y="1000"/>
                </a:cubicBezTo>
                <a:cubicBezTo>
                  <a:pt x="1507" y="1007"/>
                  <a:pt x="1545" y="1007"/>
                  <a:pt x="1577" y="1002"/>
                </a:cubicBezTo>
                <a:cubicBezTo>
                  <a:pt x="1587" y="963"/>
                  <a:pt x="1594" y="922"/>
                  <a:pt x="1598" y="881"/>
                </a:cubicBezTo>
                <a:cubicBezTo>
                  <a:pt x="1570" y="866"/>
                  <a:pt x="1534" y="853"/>
                  <a:pt x="1493" y="845"/>
                </a:cubicBezTo>
                <a:close/>
                <a:moveTo>
                  <a:pt x="799" y="1383"/>
                </a:moveTo>
                <a:cubicBezTo>
                  <a:pt x="478" y="1383"/>
                  <a:pt x="218" y="1123"/>
                  <a:pt x="218" y="803"/>
                </a:cubicBezTo>
                <a:cubicBezTo>
                  <a:pt x="218" y="482"/>
                  <a:pt x="478" y="222"/>
                  <a:pt x="799" y="222"/>
                </a:cubicBezTo>
                <a:cubicBezTo>
                  <a:pt x="1119" y="222"/>
                  <a:pt x="1379" y="482"/>
                  <a:pt x="1379" y="803"/>
                </a:cubicBezTo>
                <a:cubicBezTo>
                  <a:pt x="1379" y="1123"/>
                  <a:pt x="1119" y="1383"/>
                  <a:pt x="799" y="1383"/>
                </a:cubicBezTo>
                <a:close/>
              </a:path>
            </a:pathLst>
          </a:custGeom>
          <a:solidFill>
            <a:schemeClr val="bg1">
              <a:lumMod val="85000"/>
            </a:schemeClr>
          </a:solidFill>
          <a:ln w="3175" cap="flat">
            <a:noFill/>
            <a:prstDash val="solid"/>
            <a:miter lim="800000"/>
            <a:headEnd/>
            <a:tailEnd/>
          </a:ln>
        </p:spPr>
        <p:txBody>
          <a:bodyPr lIns="68580" tIns="34290" rIns="68580" bIns="34290"/>
          <a:lstStyle/>
          <a:p>
            <a:pPr eaLnBrk="1" fontAlgn="auto" hangingPunct="1">
              <a:spcBef>
                <a:spcPts val="0"/>
              </a:spcBef>
              <a:spcAft>
                <a:spcPts val="0"/>
              </a:spcAft>
              <a:defRPr/>
            </a:pPr>
            <a:endParaRPr lang="en-US" sz="1350">
              <a:latin typeface="+mn-lt"/>
              <a:cs typeface="+mn-cs"/>
            </a:endParaRPr>
          </a:p>
        </p:txBody>
      </p:sp>
      <p:sp>
        <p:nvSpPr>
          <p:cNvPr id="11" name="Oval 10">
            <a:extLst/>
          </p:cNvPr>
          <p:cNvSpPr/>
          <p:nvPr/>
        </p:nvSpPr>
        <p:spPr>
          <a:xfrm>
            <a:off x="7414593" y="3515470"/>
            <a:ext cx="674688" cy="50641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2" name="Freeform 5">
            <a:extLst/>
          </p:cNvPr>
          <p:cNvSpPr>
            <a:spLocks noEditPoints="1"/>
          </p:cNvSpPr>
          <p:nvPr/>
        </p:nvSpPr>
        <p:spPr bwMode="auto">
          <a:xfrm>
            <a:off x="7232031" y="3378945"/>
            <a:ext cx="1039812" cy="781050"/>
          </a:xfrm>
          <a:custGeom>
            <a:avLst/>
            <a:gdLst>
              <a:gd name="T0" fmla="*/ 1494 w 1598"/>
              <a:gd name="T1" fmla="*/ 803 h 1605"/>
              <a:gd name="T2" fmla="*/ 1598 w 1598"/>
              <a:gd name="T3" fmla="*/ 724 h 1605"/>
              <a:gd name="T4" fmla="*/ 1466 w 1598"/>
              <a:gd name="T5" fmla="*/ 605 h 1605"/>
              <a:gd name="T6" fmla="*/ 1523 w 1598"/>
              <a:gd name="T7" fmla="*/ 455 h 1605"/>
              <a:gd name="T8" fmla="*/ 1358 w 1598"/>
              <a:gd name="T9" fmla="*/ 389 h 1605"/>
              <a:gd name="T10" fmla="*/ 1361 w 1598"/>
              <a:gd name="T11" fmla="*/ 229 h 1605"/>
              <a:gd name="T12" fmla="*/ 1182 w 1598"/>
              <a:gd name="T13" fmla="*/ 223 h 1605"/>
              <a:gd name="T14" fmla="*/ 1130 w 1598"/>
              <a:gd name="T15" fmla="*/ 71 h 1605"/>
              <a:gd name="T16" fmla="*/ 961 w 1598"/>
              <a:gd name="T17" fmla="*/ 126 h 1605"/>
              <a:gd name="T18" fmla="*/ 860 w 1598"/>
              <a:gd name="T19" fmla="*/ 2 h 1605"/>
              <a:gd name="T20" fmla="*/ 737 w 1598"/>
              <a:gd name="T21" fmla="*/ 2 h 1605"/>
              <a:gd name="T22" fmla="*/ 637 w 1598"/>
              <a:gd name="T23" fmla="*/ 126 h 1605"/>
              <a:gd name="T24" fmla="*/ 467 w 1598"/>
              <a:gd name="T25" fmla="*/ 71 h 1605"/>
              <a:gd name="T26" fmla="*/ 415 w 1598"/>
              <a:gd name="T27" fmla="*/ 223 h 1605"/>
              <a:gd name="T28" fmla="*/ 237 w 1598"/>
              <a:gd name="T29" fmla="*/ 229 h 1605"/>
              <a:gd name="T30" fmla="*/ 240 w 1598"/>
              <a:gd name="T31" fmla="*/ 389 h 1605"/>
              <a:gd name="T32" fmla="*/ 75 w 1598"/>
              <a:gd name="T33" fmla="*/ 455 h 1605"/>
              <a:gd name="T34" fmla="*/ 132 w 1598"/>
              <a:gd name="T35" fmla="*/ 605 h 1605"/>
              <a:gd name="T36" fmla="*/ 0 w 1598"/>
              <a:gd name="T37" fmla="*/ 724 h 1605"/>
              <a:gd name="T38" fmla="*/ 104 w 1598"/>
              <a:gd name="T39" fmla="*/ 803 h 1605"/>
              <a:gd name="T40" fmla="*/ 0 w 1598"/>
              <a:gd name="T41" fmla="*/ 881 h 1605"/>
              <a:gd name="T42" fmla="*/ 132 w 1598"/>
              <a:gd name="T43" fmla="*/ 1000 h 1605"/>
              <a:gd name="T44" fmla="*/ 75 w 1598"/>
              <a:gd name="T45" fmla="*/ 1150 h 1605"/>
              <a:gd name="T46" fmla="*/ 240 w 1598"/>
              <a:gd name="T47" fmla="*/ 1216 h 1605"/>
              <a:gd name="T48" fmla="*/ 237 w 1598"/>
              <a:gd name="T49" fmla="*/ 1376 h 1605"/>
              <a:gd name="T50" fmla="*/ 415 w 1598"/>
              <a:gd name="T51" fmla="*/ 1383 h 1605"/>
              <a:gd name="T52" fmla="*/ 467 w 1598"/>
              <a:gd name="T53" fmla="*/ 1534 h 1605"/>
              <a:gd name="T54" fmla="*/ 637 w 1598"/>
              <a:gd name="T55" fmla="*/ 1479 h 1605"/>
              <a:gd name="T56" fmla="*/ 737 w 1598"/>
              <a:gd name="T57" fmla="*/ 1603 h 1605"/>
              <a:gd name="T58" fmla="*/ 860 w 1598"/>
              <a:gd name="T59" fmla="*/ 1603 h 1605"/>
              <a:gd name="T60" fmla="*/ 961 w 1598"/>
              <a:gd name="T61" fmla="*/ 1479 h 1605"/>
              <a:gd name="T62" fmla="*/ 1130 w 1598"/>
              <a:gd name="T63" fmla="*/ 1534 h 1605"/>
              <a:gd name="T64" fmla="*/ 1182 w 1598"/>
              <a:gd name="T65" fmla="*/ 1383 h 1605"/>
              <a:gd name="T66" fmla="*/ 1361 w 1598"/>
              <a:gd name="T67" fmla="*/ 1376 h 1605"/>
              <a:gd name="T68" fmla="*/ 1358 w 1598"/>
              <a:gd name="T69" fmla="*/ 1216 h 1605"/>
              <a:gd name="T70" fmla="*/ 1523 w 1598"/>
              <a:gd name="T71" fmla="*/ 1150 h 1605"/>
              <a:gd name="T72" fmla="*/ 1466 w 1598"/>
              <a:gd name="T73" fmla="*/ 1000 h 1605"/>
              <a:gd name="T74" fmla="*/ 1598 w 1598"/>
              <a:gd name="T75" fmla="*/ 881 h 1605"/>
              <a:gd name="T76" fmla="*/ 799 w 1598"/>
              <a:gd name="T77" fmla="*/ 1383 h 1605"/>
              <a:gd name="T78" fmla="*/ 799 w 1598"/>
              <a:gd name="T79" fmla="*/ 222 h 1605"/>
              <a:gd name="T80" fmla="*/ 799 w 1598"/>
              <a:gd name="T81" fmla="*/ 1383 h 1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98" h="1605">
                <a:moveTo>
                  <a:pt x="1493" y="845"/>
                </a:moveTo>
                <a:cubicBezTo>
                  <a:pt x="1494" y="831"/>
                  <a:pt x="1494" y="817"/>
                  <a:pt x="1494" y="803"/>
                </a:cubicBezTo>
                <a:cubicBezTo>
                  <a:pt x="1494" y="788"/>
                  <a:pt x="1494" y="774"/>
                  <a:pt x="1493" y="760"/>
                </a:cubicBezTo>
                <a:cubicBezTo>
                  <a:pt x="1534" y="753"/>
                  <a:pt x="1570" y="740"/>
                  <a:pt x="1598" y="724"/>
                </a:cubicBezTo>
                <a:cubicBezTo>
                  <a:pt x="1594" y="683"/>
                  <a:pt x="1587" y="642"/>
                  <a:pt x="1577" y="603"/>
                </a:cubicBezTo>
                <a:cubicBezTo>
                  <a:pt x="1545" y="598"/>
                  <a:pt x="1507" y="598"/>
                  <a:pt x="1466" y="605"/>
                </a:cubicBezTo>
                <a:cubicBezTo>
                  <a:pt x="1458" y="578"/>
                  <a:pt x="1448" y="551"/>
                  <a:pt x="1437" y="526"/>
                </a:cubicBezTo>
                <a:cubicBezTo>
                  <a:pt x="1472" y="504"/>
                  <a:pt x="1502" y="479"/>
                  <a:pt x="1523" y="455"/>
                </a:cubicBezTo>
                <a:cubicBezTo>
                  <a:pt x="1505" y="418"/>
                  <a:pt x="1485" y="383"/>
                  <a:pt x="1461" y="349"/>
                </a:cubicBezTo>
                <a:cubicBezTo>
                  <a:pt x="1430" y="355"/>
                  <a:pt x="1394" y="369"/>
                  <a:pt x="1358" y="389"/>
                </a:cubicBezTo>
                <a:cubicBezTo>
                  <a:pt x="1341" y="366"/>
                  <a:pt x="1323" y="345"/>
                  <a:pt x="1303" y="324"/>
                </a:cubicBezTo>
                <a:cubicBezTo>
                  <a:pt x="1330" y="292"/>
                  <a:pt x="1349" y="259"/>
                  <a:pt x="1361" y="229"/>
                </a:cubicBezTo>
                <a:cubicBezTo>
                  <a:pt x="1331" y="200"/>
                  <a:pt x="1300" y="174"/>
                  <a:pt x="1266" y="150"/>
                </a:cubicBezTo>
                <a:cubicBezTo>
                  <a:pt x="1239" y="166"/>
                  <a:pt x="1210" y="191"/>
                  <a:pt x="1182" y="223"/>
                </a:cubicBezTo>
                <a:cubicBezTo>
                  <a:pt x="1159" y="207"/>
                  <a:pt x="1135" y="193"/>
                  <a:pt x="1109" y="180"/>
                </a:cubicBezTo>
                <a:cubicBezTo>
                  <a:pt x="1123" y="141"/>
                  <a:pt x="1130" y="103"/>
                  <a:pt x="1130" y="71"/>
                </a:cubicBezTo>
                <a:cubicBezTo>
                  <a:pt x="1093" y="54"/>
                  <a:pt x="1055" y="40"/>
                  <a:pt x="1015" y="29"/>
                </a:cubicBezTo>
                <a:cubicBezTo>
                  <a:pt x="995" y="54"/>
                  <a:pt x="976" y="88"/>
                  <a:pt x="961" y="126"/>
                </a:cubicBezTo>
                <a:cubicBezTo>
                  <a:pt x="934" y="120"/>
                  <a:pt x="906" y="115"/>
                  <a:pt x="878" y="112"/>
                </a:cubicBezTo>
                <a:cubicBezTo>
                  <a:pt x="877" y="70"/>
                  <a:pt x="871" y="32"/>
                  <a:pt x="860" y="2"/>
                </a:cubicBezTo>
                <a:cubicBezTo>
                  <a:pt x="840" y="0"/>
                  <a:pt x="820" y="0"/>
                  <a:pt x="799" y="0"/>
                </a:cubicBezTo>
                <a:cubicBezTo>
                  <a:pt x="778" y="0"/>
                  <a:pt x="758" y="0"/>
                  <a:pt x="737" y="2"/>
                </a:cubicBezTo>
                <a:cubicBezTo>
                  <a:pt x="727" y="32"/>
                  <a:pt x="721" y="70"/>
                  <a:pt x="720" y="112"/>
                </a:cubicBezTo>
                <a:cubicBezTo>
                  <a:pt x="692" y="115"/>
                  <a:pt x="664" y="120"/>
                  <a:pt x="637" y="126"/>
                </a:cubicBezTo>
                <a:cubicBezTo>
                  <a:pt x="622" y="88"/>
                  <a:pt x="603" y="54"/>
                  <a:pt x="583" y="29"/>
                </a:cubicBezTo>
                <a:cubicBezTo>
                  <a:pt x="543" y="40"/>
                  <a:pt x="504" y="54"/>
                  <a:pt x="467" y="71"/>
                </a:cubicBezTo>
                <a:cubicBezTo>
                  <a:pt x="468" y="103"/>
                  <a:pt x="475" y="141"/>
                  <a:pt x="488" y="180"/>
                </a:cubicBezTo>
                <a:cubicBezTo>
                  <a:pt x="463" y="193"/>
                  <a:pt x="439" y="207"/>
                  <a:pt x="415" y="223"/>
                </a:cubicBezTo>
                <a:cubicBezTo>
                  <a:pt x="388" y="191"/>
                  <a:pt x="359" y="166"/>
                  <a:pt x="331" y="150"/>
                </a:cubicBezTo>
                <a:cubicBezTo>
                  <a:pt x="298" y="174"/>
                  <a:pt x="266" y="200"/>
                  <a:pt x="237" y="229"/>
                </a:cubicBezTo>
                <a:cubicBezTo>
                  <a:pt x="249" y="259"/>
                  <a:pt x="268" y="292"/>
                  <a:pt x="294" y="324"/>
                </a:cubicBezTo>
                <a:cubicBezTo>
                  <a:pt x="275" y="345"/>
                  <a:pt x="257" y="366"/>
                  <a:pt x="240" y="389"/>
                </a:cubicBezTo>
                <a:cubicBezTo>
                  <a:pt x="204" y="369"/>
                  <a:pt x="168" y="355"/>
                  <a:pt x="136" y="349"/>
                </a:cubicBezTo>
                <a:cubicBezTo>
                  <a:pt x="113" y="383"/>
                  <a:pt x="93" y="418"/>
                  <a:pt x="75" y="455"/>
                </a:cubicBezTo>
                <a:cubicBezTo>
                  <a:pt x="96" y="479"/>
                  <a:pt x="125" y="504"/>
                  <a:pt x="161" y="526"/>
                </a:cubicBezTo>
                <a:cubicBezTo>
                  <a:pt x="150" y="551"/>
                  <a:pt x="140" y="578"/>
                  <a:pt x="132" y="605"/>
                </a:cubicBezTo>
                <a:cubicBezTo>
                  <a:pt x="91" y="598"/>
                  <a:pt x="53" y="598"/>
                  <a:pt x="21" y="603"/>
                </a:cubicBezTo>
                <a:cubicBezTo>
                  <a:pt x="11" y="642"/>
                  <a:pt x="4" y="683"/>
                  <a:pt x="0" y="724"/>
                </a:cubicBezTo>
                <a:cubicBezTo>
                  <a:pt x="28" y="740"/>
                  <a:pt x="64" y="753"/>
                  <a:pt x="105" y="760"/>
                </a:cubicBezTo>
                <a:cubicBezTo>
                  <a:pt x="104" y="774"/>
                  <a:pt x="104" y="788"/>
                  <a:pt x="104" y="803"/>
                </a:cubicBezTo>
                <a:cubicBezTo>
                  <a:pt x="104" y="817"/>
                  <a:pt x="104" y="831"/>
                  <a:pt x="105" y="845"/>
                </a:cubicBezTo>
                <a:cubicBezTo>
                  <a:pt x="64" y="853"/>
                  <a:pt x="28" y="866"/>
                  <a:pt x="0" y="881"/>
                </a:cubicBezTo>
                <a:cubicBezTo>
                  <a:pt x="4" y="922"/>
                  <a:pt x="11" y="963"/>
                  <a:pt x="21" y="1002"/>
                </a:cubicBezTo>
                <a:cubicBezTo>
                  <a:pt x="53" y="1007"/>
                  <a:pt x="91" y="1007"/>
                  <a:pt x="132" y="1000"/>
                </a:cubicBezTo>
                <a:cubicBezTo>
                  <a:pt x="140" y="1028"/>
                  <a:pt x="150" y="1054"/>
                  <a:pt x="161" y="1080"/>
                </a:cubicBezTo>
                <a:cubicBezTo>
                  <a:pt x="125" y="1101"/>
                  <a:pt x="96" y="1126"/>
                  <a:pt x="75" y="1150"/>
                </a:cubicBezTo>
                <a:cubicBezTo>
                  <a:pt x="93" y="1187"/>
                  <a:pt x="113" y="1222"/>
                  <a:pt x="136" y="1256"/>
                </a:cubicBezTo>
                <a:cubicBezTo>
                  <a:pt x="168" y="1250"/>
                  <a:pt x="204" y="1237"/>
                  <a:pt x="240" y="1216"/>
                </a:cubicBezTo>
                <a:cubicBezTo>
                  <a:pt x="257" y="1239"/>
                  <a:pt x="275" y="1261"/>
                  <a:pt x="294" y="1281"/>
                </a:cubicBezTo>
                <a:cubicBezTo>
                  <a:pt x="268" y="1313"/>
                  <a:pt x="249" y="1346"/>
                  <a:pt x="237" y="1376"/>
                </a:cubicBezTo>
                <a:cubicBezTo>
                  <a:pt x="266" y="1405"/>
                  <a:pt x="298" y="1431"/>
                  <a:pt x="331" y="1455"/>
                </a:cubicBezTo>
                <a:cubicBezTo>
                  <a:pt x="359" y="1439"/>
                  <a:pt x="388" y="1414"/>
                  <a:pt x="415" y="1383"/>
                </a:cubicBezTo>
                <a:cubicBezTo>
                  <a:pt x="439" y="1398"/>
                  <a:pt x="463" y="1412"/>
                  <a:pt x="488" y="1425"/>
                </a:cubicBezTo>
                <a:cubicBezTo>
                  <a:pt x="475" y="1464"/>
                  <a:pt x="468" y="1502"/>
                  <a:pt x="467" y="1534"/>
                </a:cubicBezTo>
                <a:cubicBezTo>
                  <a:pt x="504" y="1551"/>
                  <a:pt x="543" y="1565"/>
                  <a:pt x="583" y="1576"/>
                </a:cubicBezTo>
                <a:cubicBezTo>
                  <a:pt x="603" y="1551"/>
                  <a:pt x="622" y="1518"/>
                  <a:pt x="637" y="1479"/>
                </a:cubicBezTo>
                <a:cubicBezTo>
                  <a:pt x="664" y="1485"/>
                  <a:pt x="692" y="1490"/>
                  <a:pt x="720" y="1493"/>
                </a:cubicBezTo>
                <a:cubicBezTo>
                  <a:pt x="721" y="1535"/>
                  <a:pt x="727" y="1573"/>
                  <a:pt x="737" y="1603"/>
                </a:cubicBezTo>
                <a:cubicBezTo>
                  <a:pt x="758" y="1605"/>
                  <a:pt x="778" y="1605"/>
                  <a:pt x="799" y="1605"/>
                </a:cubicBezTo>
                <a:cubicBezTo>
                  <a:pt x="820" y="1605"/>
                  <a:pt x="840" y="1605"/>
                  <a:pt x="860" y="1603"/>
                </a:cubicBezTo>
                <a:cubicBezTo>
                  <a:pt x="871" y="1573"/>
                  <a:pt x="877" y="1535"/>
                  <a:pt x="878" y="1493"/>
                </a:cubicBezTo>
                <a:cubicBezTo>
                  <a:pt x="906" y="1490"/>
                  <a:pt x="934" y="1485"/>
                  <a:pt x="961" y="1479"/>
                </a:cubicBezTo>
                <a:cubicBezTo>
                  <a:pt x="976" y="1518"/>
                  <a:pt x="995" y="1551"/>
                  <a:pt x="1015" y="1576"/>
                </a:cubicBezTo>
                <a:cubicBezTo>
                  <a:pt x="1055" y="1565"/>
                  <a:pt x="1093" y="1551"/>
                  <a:pt x="1130" y="1534"/>
                </a:cubicBezTo>
                <a:cubicBezTo>
                  <a:pt x="1130" y="1502"/>
                  <a:pt x="1123" y="1464"/>
                  <a:pt x="1109" y="1425"/>
                </a:cubicBezTo>
                <a:cubicBezTo>
                  <a:pt x="1135" y="1412"/>
                  <a:pt x="1159" y="1398"/>
                  <a:pt x="1182" y="1383"/>
                </a:cubicBezTo>
                <a:cubicBezTo>
                  <a:pt x="1210" y="1414"/>
                  <a:pt x="1239" y="1439"/>
                  <a:pt x="1266" y="1455"/>
                </a:cubicBezTo>
                <a:cubicBezTo>
                  <a:pt x="1300" y="1431"/>
                  <a:pt x="1331" y="1405"/>
                  <a:pt x="1361" y="1376"/>
                </a:cubicBezTo>
                <a:cubicBezTo>
                  <a:pt x="1349" y="1346"/>
                  <a:pt x="1330" y="1313"/>
                  <a:pt x="1303" y="1281"/>
                </a:cubicBezTo>
                <a:cubicBezTo>
                  <a:pt x="1323" y="1261"/>
                  <a:pt x="1341" y="1239"/>
                  <a:pt x="1358" y="1216"/>
                </a:cubicBezTo>
                <a:cubicBezTo>
                  <a:pt x="1394" y="1237"/>
                  <a:pt x="1430" y="1250"/>
                  <a:pt x="1462" y="1256"/>
                </a:cubicBezTo>
                <a:cubicBezTo>
                  <a:pt x="1485" y="1222"/>
                  <a:pt x="1505" y="1187"/>
                  <a:pt x="1523" y="1150"/>
                </a:cubicBezTo>
                <a:cubicBezTo>
                  <a:pt x="1502" y="1126"/>
                  <a:pt x="1472" y="1101"/>
                  <a:pt x="1437" y="1080"/>
                </a:cubicBezTo>
                <a:cubicBezTo>
                  <a:pt x="1448" y="1054"/>
                  <a:pt x="1458" y="1028"/>
                  <a:pt x="1466" y="1000"/>
                </a:cubicBezTo>
                <a:cubicBezTo>
                  <a:pt x="1507" y="1007"/>
                  <a:pt x="1545" y="1007"/>
                  <a:pt x="1577" y="1002"/>
                </a:cubicBezTo>
                <a:cubicBezTo>
                  <a:pt x="1587" y="963"/>
                  <a:pt x="1594" y="922"/>
                  <a:pt x="1598" y="881"/>
                </a:cubicBezTo>
                <a:cubicBezTo>
                  <a:pt x="1570" y="866"/>
                  <a:pt x="1534" y="853"/>
                  <a:pt x="1493" y="845"/>
                </a:cubicBezTo>
                <a:close/>
                <a:moveTo>
                  <a:pt x="799" y="1383"/>
                </a:moveTo>
                <a:cubicBezTo>
                  <a:pt x="478" y="1383"/>
                  <a:pt x="218" y="1123"/>
                  <a:pt x="218" y="803"/>
                </a:cubicBezTo>
                <a:cubicBezTo>
                  <a:pt x="218" y="482"/>
                  <a:pt x="478" y="222"/>
                  <a:pt x="799" y="222"/>
                </a:cubicBezTo>
                <a:cubicBezTo>
                  <a:pt x="1119" y="222"/>
                  <a:pt x="1379" y="482"/>
                  <a:pt x="1379" y="803"/>
                </a:cubicBezTo>
                <a:cubicBezTo>
                  <a:pt x="1379" y="1123"/>
                  <a:pt x="1119" y="1383"/>
                  <a:pt x="799" y="1383"/>
                </a:cubicBezTo>
                <a:close/>
              </a:path>
            </a:pathLst>
          </a:custGeom>
          <a:solidFill>
            <a:schemeClr val="bg2"/>
          </a:solidFill>
          <a:ln w="3175" cap="flat">
            <a:noFill/>
            <a:prstDash val="solid"/>
            <a:miter lim="800000"/>
            <a:headEnd/>
            <a:tailEnd/>
          </a:ln>
        </p:spPr>
        <p:txBody>
          <a:bodyPr lIns="68580" tIns="34290" rIns="68580" bIns="34290"/>
          <a:lstStyle/>
          <a:p>
            <a:pPr eaLnBrk="1" fontAlgn="auto" hangingPunct="1">
              <a:spcBef>
                <a:spcPts val="0"/>
              </a:spcBef>
              <a:spcAft>
                <a:spcPts val="0"/>
              </a:spcAft>
              <a:defRPr/>
            </a:pPr>
            <a:endParaRPr lang="en-US" sz="1350">
              <a:latin typeface="+mn-lt"/>
              <a:cs typeface="+mn-cs"/>
            </a:endParaRPr>
          </a:p>
        </p:txBody>
      </p:sp>
      <p:grpSp>
        <p:nvGrpSpPr>
          <p:cNvPr id="13" name="Group 14"/>
          <p:cNvGrpSpPr>
            <a:grpSpLocks/>
          </p:cNvGrpSpPr>
          <p:nvPr/>
        </p:nvGrpSpPr>
        <p:grpSpPr bwMode="auto">
          <a:xfrm>
            <a:off x="5871543" y="4418757"/>
            <a:ext cx="1039813" cy="779463"/>
            <a:chOff x="2622078" y="2371487"/>
            <a:chExt cx="1314926" cy="1314926"/>
          </a:xfrm>
        </p:grpSpPr>
        <p:sp>
          <p:nvSpPr>
            <p:cNvPr id="14" name="Oval 13">
              <a:extLst/>
            </p:cNvPr>
            <p:cNvSpPr/>
            <p:nvPr/>
          </p:nvSpPr>
          <p:spPr>
            <a:xfrm>
              <a:off x="2852943" y="2601800"/>
              <a:ext cx="853195" cy="8543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5" name="Freeform 5">
              <a:extLst/>
            </p:cNvPr>
            <p:cNvSpPr>
              <a:spLocks noEditPoints="1"/>
            </p:cNvSpPr>
            <p:nvPr/>
          </p:nvSpPr>
          <p:spPr bwMode="auto">
            <a:xfrm>
              <a:off x="2622078" y="2371487"/>
              <a:ext cx="1314926" cy="1314926"/>
            </a:xfrm>
            <a:custGeom>
              <a:avLst/>
              <a:gdLst>
                <a:gd name="T0" fmla="*/ 1494 w 1598"/>
                <a:gd name="T1" fmla="*/ 803 h 1605"/>
                <a:gd name="T2" fmla="*/ 1598 w 1598"/>
                <a:gd name="T3" fmla="*/ 724 h 1605"/>
                <a:gd name="T4" fmla="*/ 1466 w 1598"/>
                <a:gd name="T5" fmla="*/ 605 h 1605"/>
                <a:gd name="T6" fmla="*/ 1523 w 1598"/>
                <a:gd name="T7" fmla="*/ 455 h 1605"/>
                <a:gd name="T8" fmla="*/ 1358 w 1598"/>
                <a:gd name="T9" fmla="*/ 389 h 1605"/>
                <a:gd name="T10" fmla="*/ 1361 w 1598"/>
                <a:gd name="T11" fmla="*/ 229 h 1605"/>
                <a:gd name="T12" fmla="*/ 1182 w 1598"/>
                <a:gd name="T13" fmla="*/ 223 h 1605"/>
                <a:gd name="T14" fmla="*/ 1130 w 1598"/>
                <a:gd name="T15" fmla="*/ 71 h 1605"/>
                <a:gd name="T16" fmla="*/ 961 w 1598"/>
                <a:gd name="T17" fmla="*/ 126 h 1605"/>
                <a:gd name="T18" fmla="*/ 860 w 1598"/>
                <a:gd name="T19" fmla="*/ 2 h 1605"/>
                <a:gd name="T20" fmla="*/ 737 w 1598"/>
                <a:gd name="T21" fmla="*/ 2 h 1605"/>
                <a:gd name="T22" fmla="*/ 637 w 1598"/>
                <a:gd name="T23" fmla="*/ 126 h 1605"/>
                <a:gd name="T24" fmla="*/ 467 w 1598"/>
                <a:gd name="T25" fmla="*/ 71 h 1605"/>
                <a:gd name="T26" fmla="*/ 415 w 1598"/>
                <a:gd name="T27" fmla="*/ 223 h 1605"/>
                <a:gd name="T28" fmla="*/ 237 w 1598"/>
                <a:gd name="T29" fmla="*/ 229 h 1605"/>
                <a:gd name="T30" fmla="*/ 240 w 1598"/>
                <a:gd name="T31" fmla="*/ 389 h 1605"/>
                <a:gd name="T32" fmla="*/ 75 w 1598"/>
                <a:gd name="T33" fmla="*/ 455 h 1605"/>
                <a:gd name="T34" fmla="*/ 132 w 1598"/>
                <a:gd name="T35" fmla="*/ 605 h 1605"/>
                <a:gd name="T36" fmla="*/ 0 w 1598"/>
                <a:gd name="T37" fmla="*/ 724 h 1605"/>
                <a:gd name="T38" fmla="*/ 104 w 1598"/>
                <a:gd name="T39" fmla="*/ 803 h 1605"/>
                <a:gd name="T40" fmla="*/ 0 w 1598"/>
                <a:gd name="T41" fmla="*/ 881 h 1605"/>
                <a:gd name="T42" fmla="*/ 132 w 1598"/>
                <a:gd name="T43" fmla="*/ 1000 h 1605"/>
                <a:gd name="T44" fmla="*/ 75 w 1598"/>
                <a:gd name="T45" fmla="*/ 1150 h 1605"/>
                <a:gd name="T46" fmla="*/ 240 w 1598"/>
                <a:gd name="T47" fmla="*/ 1216 h 1605"/>
                <a:gd name="T48" fmla="*/ 237 w 1598"/>
                <a:gd name="T49" fmla="*/ 1376 h 1605"/>
                <a:gd name="T50" fmla="*/ 415 w 1598"/>
                <a:gd name="T51" fmla="*/ 1383 h 1605"/>
                <a:gd name="T52" fmla="*/ 467 w 1598"/>
                <a:gd name="T53" fmla="*/ 1534 h 1605"/>
                <a:gd name="T54" fmla="*/ 637 w 1598"/>
                <a:gd name="T55" fmla="*/ 1479 h 1605"/>
                <a:gd name="T56" fmla="*/ 737 w 1598"/>
                <a:gd name="T57" fmla="*/ 1603 h 1605"/>
                <a:gd name="T58" fmla="*/ 860 w 1598"/>
                <a:gd name="T59" fmla="*/ 1603 h 1605"/>
                <a:gd name="T60" fmla="*/ 961 w 1598"/>
                <a:gd name="T61" fmla="*/ 1479 h 1605"/>
                <a:gd name="T62" fmla="*/ 1130 w 1598"/>
                <a:gd name="T63" fmla="*/ 1534 h 1605"/>
                <a:gd name="T64" fmla="*/ 1182 w 1598"/>
                <a:gd name="T65" fmla="*/ 1383 h 1605"/>
                <a:gd name="T66" fmla="*/ 1361 w 1598"/>
                <a:gd name="T67" fmla="*/ 1376 h 1605"/>
                <a:gd name="T68" fmla="*/ 1358 w 1598"/>
                <a:gd name="T69" fmla="*/ 1216 h 1605"/>
                <a:gd name="T70" fmla="*/ 1523 w 1598"/>
                <a:gd name="T71" fmla="*/ 1150 h 1605"/>
                <a:gd name="T72" fmla="*/ 1466 w 1598"/>
                <a:gd name="T73" fmla="*/ 1000 h 1605"/>
                <a:gd name="T74" fmla="*/ 1598 w 1598"/>
                <a:gd name="T75" fmla="*/ 881 h 1605"/>
                <a:gd name="T76" fmla="*/ 799 w 1598"/>
                <a:gd name="T77" fmla="*/ 1383 h 1605"/>
                <a:gd name="T78" fmla="*/ 799 w 1598"/>
                <a:gd name="T79" fmla="*/ 222 h 1605"/>
                <a:gd name="T80" fmla="*/ 799 w 1598"/>
                <a:gd name="T81" fmla="*/ 1383 h 1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98" h="1605">
                  <a:moveTo>
                    <a:pt x="1493" y="845"/>
                  </a:moveTo>
                  <a:cubicBezTo>
                    <a:pt x="1494" y="831"/>
                    <a:pt x="1494" y="817"/>
                    <a:pt x="1494" y="803"/>
                  </a:cubicBezTo>
                  <a:cubicBezTo>
                    <a:pt x="1494" y="788"/>
                    <a:pt x="1494" y="774"/>
                    <a:pt x="1493" y="760"/>
                  </a:cubicBezTo>
                  <a:cubicBezTo>
                    <a:pt x="1534" y="753"/>
                    <a:pt x="1570" y="740"/>
                    <a:pt x="1598" y="724"/>
                  </a:cubicBezTo>
                  <a:cubicBezTo>
                    <a:pt x="1594" y="683"/>
                    <a:pt x="1587" y="642"/>
                    <a:pt x="1577" y="603"/>
                  </a:cubicBezTo>
                  <a:cubicBezTo>
                    <a:pt x="1545" y="598"/>
                    <a:pt x="1507" y="598"/>
                    <a:pt x="1466" y="605"/>
                  </a:cubicBezTo>
                  <a:cubicBezTo>
                    <a:pt x="1458" y="578"/>
                    <a:pt x="1448" y="551"/>
                    <a:pt x="1437" y="526"/>
                  </a:cubicBezTo>
                  <a:cubicBezTo>
                    <a:pt x="1472" y="504"/>
                    <a:pt x="1502" y="479"/>
                    <a:pt x="1523" y="455"/>
                  </a:cubicBezTo>
                  <a:cubicBezTo>
                    <a:pt x="1505" y="418"/>
                    <a:pt x="1485" y="383"/>
                    <a:pt x="1461" y="349"/>
                  </a:cubicBezTo>
                  <a:cubicBezTo>
                    <a:pt x="1430" y="355"/>
                    <a:pt x="1394" y="369"/>
                    <a:pt x="1358" y="389"/>
                  </a:cubicBezTo>
                  <a:cubicBezTo>
                    <a:pt x="1341" y="366"/>
                    <a:pt x="1323" y="345"/>
                    <a:pt x="1303" y="324"/>
                  </a:cubicBezTo>
                  <a:cubicBezTo>
                    <a:pt x="1330" y="292"/>
                    <a:pt x="1349" y="259"/>
                    <a:pt x="1361" y="229"/>
                  </a:cubicBezTo>
                  <a:cubicBezTo>
                    <a:pt x="1331" y="200"/>
                    <a:pt x="1300" y="174"/>
                    <a:pt x="1266" y="150"/>
                  </a:cubicBezTo>
                  <a:cubicBezTo>
                    <a:pt x="1239" y="166"/>
                    <a:pt x="1210" y="191"/>
                    <a:pt x="1182" y="223"/>
                  </a:cubicBezTo>
                  <a:cubicBezTo>
                    <a:pt x="1159" y="207"/>
                    <a:pt x="1135" y="193"/>
                    <a:pt x="1109" y="180"/>
                  </a:cubicBezTo>
                  <a:cubicBezTo>
                    <a:pt x="1123" y="141"/>
                    <a:pt x="1130" y="103"/>
                    <a:pt x="1130" y="71"/>
                  </a:cubicBezTo>
                  <a:cubicBezTo>
                    <a:pt x="1093" y="54"/>
                    <a:pt x="1055" y="40"/>
                    <a:pt x="1015" y="29"/>
                  </a:cubicBezTo>
                  <a:cubicBezTo>
                    <a:pt x="995" y="54"/>
                    <a:pt x="976" y="88"/>
                    <a:pt x="961" y="126"/>
                  </a:cubicBezTo>
                  <a:cubicBezTo>
                    <a:pt x="934" y="120"/>
                    <a:pt x="906" y="115"/>
                    <a:pt x="878" y="112"/>
                  </a:cubicBezTo>
                  <a:cubicBezTo>
                    <a:pt x="877" y="70"/>
                    <a:pt x="871" y="32"/>
                    <a:pt x="860" y="2"/>
                  </a:cubicBezTo>
                  <a:cubicBezTo>
                    <a:pt x="840" y="0"/>
                    <a:pt x="820" y="0"/>
                    <a:pt x="799" y="0"/>
                  </a:cubicBezTo>
                  <a:cubicBezTo>
                    <a:pt x="778" y="0"/>
                    <a:pt x="758" y="0"/>
                    <a:pt x="737" y="2"/>
                  </a:cubicBezTo>
                  <a:cubicBezTo>
                    <a:pt x="727" y="32"/>
                    <a:pt x="721" y="70"/>
                    <a:pt x="720" y="112"/>
                  </a:cubicBezTo>
                  <a:cubicBezTo>
                    <a:pt x="692" y="115"/>
                    <a:pt x="664" y="120"/>
                    <a:pt x="637" y="126"/>
                  </a:cubicBezTo>
                  <a:cubicBezTo>
                    <a:pt x="622" y="88"/>
                    <a:pt x="603" y="54"/>
                    <a:pt x="583" y="29"/>
                  </a:cubicBezTo>
                  <a:cubicBezTo>
                    <a:pt x="543" y="40"/>
                    <a:pt x="504" y="54"/>
                    <a:pt x="467" y="71"/>
                  </a:cubicBezTo>
                  <a:cubicBezTo>
                    <a:pt x="468" y="103"/>
                    <a:pt x="475" y="141"/>
                    <a:pt x="488" y="180"/>
                  </a:cubicBezTo>
                  <a:cubicBezTo>
                    <a:pt x="463" y="193"/>
                    <a:pt x="439" y="207"/>
                    <a:pt x="415" y="223"/>
                  </a:cubicBezTo>
                  <a:cubicBezTo>
                    <a:pt x="388" y="191"/>
                    <a:pt x="359" y="166"/>
                    <a:pt x="331" y="150"/>
                  </a:cubicBezTo>
                  <a:cubicBezTo>
                    <a:pt x="298" y="174"/>
                    <a:pt x="266" y="200"/>
                    <a:pt x="237" y="229"/>
                  </a:cubicBezTo>
                  <a:cubicBezTo>
                    <a:pt x="249" y="259"/>
                    <a:pt x="268" y="292"/>
                    <a:pt x="294" y="324"/>
                  </a:cubicBezTo>
                  <a:cubicBezTo>
                    <a:pt x="275" y="345"/>
                    <a:pt x="257" y="366"/>
                    <a:pt x="240" y="389"/>
                  </a:cubicBezTo>
                  <a:cubicBezTo>
                    <a:pt x="204" y="369"/>
                    <a:pt x="168" y="355"/>
                    <a:pt x="136" y="349"/>
                  </a:cubicBezTo>
                  <a:cubicBezTo>
                    <a:pt x="113" y="383"/>
                    <a:pt x="93" y="418"/>
                    <a:pt x="75" y="455"/>
                  </a:cubicBezTo>
                  <a:cubicBezTo>
                    <a:pt x="96" y="479"/>
                    <a:pt x="125" y="504"/>
                    <a:pt x="161" y="526"/>
                  </a:cubicBezTo>
                  <a:cubicBezTo>
                    <a:pt x="150" y="551"/>
                    <a:pt x="140" y="578"/>
                    <a:pt x="132" y="605"/>
                  </a:cubicBezTo>
                  <a:cubicBezTo>
                    <a:pt x="91" y="598"/>
                    <a:pt x="53" y="598"/>
                    <a:pt x="21" y="603"/>
                  </a:cubicBezTo>
                  <a:cubicBezTo>
                    <a:pt x="11" y="642"/>
                    <a:pt x="4" y="683"/>
                    <a:pt x="0" y="724"/>
                  </a:cubicBezTo>
                  <a:cubicBezTo>
                    <a:pt x="28" y="740"/>
                    <a:pt x="64" y="753"/>
                    <a:pt x="105" y="760"/>
                  </a:cubicBezTo>
                  <a:cubicBezTo>
                    <a:pt x="104" y="774"/>
                    <a:pt x="104" y="788"/>
                    <a:pt x="104" y="803"/>
                  </a:cubicBezTo>
                  <a:cubicBezTo>
                    <a:pt x="104" y="817"/>
                    <a:pt x="104" y="831"/>
                    <a:pt x="105" y="845"/>
                  </a:cubicBezTo>
                  <a:cubicBezTo>
                    <a:pt x="64" y="853"/>
                    <a:pt x="28" y="866"/>
                    <a:pt x="0" y="881"/>
                  </a:cubicBezTo>
                  <a:cubicBezTo>
                    <a:pt x="4" y="922"/>
                    <a:pt x="11" y="963"/>
                    <a:pt x="21" y="1002"/>
                  </a:cubicBezTo>
                  <a:cubicBezTo>
                    <a:pt x="53" y="1007"/>
                    <a:pt x="91" y="1007"/>
                    <a:pt x="132" y="1000"/>
                  </a:cubicBezTo>
                  <a:cubicBezTo>
                    <a:pt x="140" y="1028"/>
                    <a:pt x="150" y="1054"/>
                    <a:pt x="161" y="1080"/>
                  </a:cubicBezTo>
                  <a:cubicBezTo>
                    <a:pt x="125" y="1101"/>
                    <a:pt x="96" y="1126"/>
                    <a:pt x="75" y="1150"/>
                  </a:cubicBezTo>
                  <a:cubicBezTo>
                    <a:pt x="93" y="1187"/>
                    <a:pt x="113" y="1222"/>
                    <a:pt x="136" y="1256"/>
                  </a:cubicBezTo>
                  <a:cubicBezTo>
                    <a:pt x="168" y="1250"/>
                    <a:pt x="204" y="1237"/>
                    <a:pt x="240" y="1216"/>
                  </a:cubicBezTo>
                  <a:cubicBezTo>
                    <a:pt x="257" y="1239"/>
                    <a:pt x="275" y="1261"/>
                    <a:pt x="294" y="1281"/>
                  </a:cubicBezTo>
                  <a:cubicBezTo>
                    <a:pt x="268" y="1313"/>
                    <a:pt x="249" y="1346"/>
                    <a:pt x="237" y="1376"/>
                  </a:cubicBezTo>
                  <a:cubicBezTo>
                    <a:pt x="266" y="1405"/>
                    <a:pt x="298" y="1431"/>
                    <a:pt x="331" y="1455"/>
                  </a:cubicBezTo>
                  <a:cubicBezTo>
                    <a:pt x="359" y="1439"/>
                    <a:pt x="388" y="1414"/>
                    <a:pt x="415" y="1383"/>
                  </a:cubicBezTo>
                  <a:cubicBezTo>
                    <a:pt x="439" y="1398"/>
                    <a:pt x="463" y="1412"/>
                    <a:pt x="488" y="1425"/>
                  </a:cubicBezTo>
                  <a:cubicBezTo>
                    <a:pt x="475" y="1464"/>
                    <a:pt x="468" y="1502"/>
                    <a:pt x="467" y="1534"/>
                  </a:cubicBezTo>
                  <a:cubicBezTo>
                    <a:pt x="504" y="1551"/>
                    <a:pt x="543" y="1565"/>
                    <a:pt x="583" y="1576"/>
                  </a:cubicBezTo>
                  <a:cubicBezTo>
                    <a:pt x="603" y="1551"/>
                    <a:pt x="622" y="1518"/>
                    <a:pt x="637" y="1479"/>
                  </a:cubicBezTo>
                  <a:cubicBezTo>
                    <a:pt x="664" y="1485"/>
                    <a:pt x="692" y="1490"/>
                    <a:pt x="720" y="1493"/>
                  </a:cubicBezTo>
                  <a:cubicBezTo>
                    <a:pt x="721" y="1535"/>
                    <a:pt x="727" y="1573"/>
                    <a:pt x="737" y="1603"/>
                  </a:cubicBezTo>
                  <a:cubicBezTo>
                    <a:pt x="758" y="1605"/>
                    <a:pt x="778" y="1605"/>
                    <a:pt x="799" y="1605"/>
                  </a:cubicBezTo>
                  <a:cubicBezTo>
                    <a:pt x="820" y="1605"/>
                    <a:pt x="840" y="1605"/>
                    <a:pt x="860" y="1603"/>
                  </a:cubicBezTo>
                  <a:cubicBezTo>
                    <a:pt x="871" y="1573"/>
                    <a:pt x="877" y="1535"/>
                    <a:pt x="878" y="1493"/>
                  </a:cubicBezTo>
                  <a:cubicBezTo>
                    <a:pt x="906" y="1490"/>
                    <a:pt x="934" y="1485"/>
                    <a:pt x="961" y="1479"/>
                  </a:cubicBezTo>
                  <a:cubicBezTo>
                    <a:pt x="976" y="1518"/>
                    <a:pt x="995" y="1551"/>
                    <a:pt x="1015" y="1576"/>
                  </a:cubicBezTo>
                  <a:cubicBezTo>
                    <a:pt x="1055" y="1565"/>
                    <a:pt x="1093" y="1551"/>
                    <a:pt x="1130" y="1534"/>
                  </a:cubicBezTo>
                  <a:cubicBezTo>
                    <a:pt x="1130" y="1502"/>
                    <a:pt x="1123" y="1464"/>
                    <a:pt x="1109" y="1425"/>
                  </a:cubicBezTo>
                  <a:cubicBezTo>
                    <a:pt x="1135" y="1412"/>
                    <a:pt x="1159" y="1398"/>
                    <a:pt x="1182" y="1383"/>
                  </a:cubicBezTo>
                  <a:cubicBezTo>
                    <a:pt x="1210" y="1414"/>
                    <a:pt x="1239" y="1439"/>
                    <a:pt x="1266" y="1455"/>
                  </a:cubicBezTo>
                  <a:cubicBezTo>
                    <a:pt x="1300" y="1431"/>
                    <a:pt x="1331" y="1405"/>
                    <a:pt x="1361" y="1376"/>
                  </a:cubicBezTo>
                  <a:cubicBezTo>
                    <a:pt x="1349" y="1346"/>
                    <a:pt x="1330" y="1313"/>
                    <a:pt x="1303" y="1281"/>
                  </a:cubicBezTo>
                  <a:cubicBezTo>
                    <a:pt x="1323" y="1261"/>
                    <a:pt x="1341" y="1239"/>
                    <a:pt x="1358" y="1216"/>
                  </a:cubicBezTo>
                  <a:cubicBezTo>
                    <a:pt x="1394" y="1237"/>
                    <a:pt x="1430" y="1250"/>
                    <a:pt x="1462" y="1256"/>
                  </a:cubicBezTo>
                  <a:cubicBezTo>
                    <a:pt x="1485" y="1222"/>
                    <a:pt x="1505" y="1187"/>
                    <a:pt x="1523" y="1150"/>
                  </a:cubicBezTo>
                  <a:cubicBezTo>
                    <a:pt x="1502" y="1126"/>
                    <a:pt x="1472" y="1101"/>
                    <a:pt x="1437" y="1080"/>
                  </a:cubicBezTo>
                  <a:cubicBezTo>
                    <a:pt x="1448" y="1054"/>
                    <a:pt x="1458" y="1028"/>
                    <a:pt x="1466" y="1000"/>
                  </a:cubicBezTo>
                  <a:cubicBezTo>
                    <a:pt x="1507" y="1007"/>
                    <a:pt x="1545" y="1007"/>
                    <a:pt x="1577" y="1002"/>
                  </a:cubicBezTo>
                  <a:cubicBezTo>
                    <a:pt x="1587" y="963"/>
                    <a:pt x="1594" y="922"/>
                    <a:pt x="1598" y="881"/>
                  </a:cubicBezTo>
                  <a:cubicBezTo>
                    <a:pt x="1570" y="866"/>
                    <a:pt x="1534" y="853"/>
                    <a:pt x="1493" y="845"/>
                  </a:cubicBezTo>
                  <a:close/>
                  <a:moveTo>
                    <a:pt x="799" y="1383"/>
                  </a:moveTo>
                  <a:cubicBezTo>
                    <a:pt x="478" y="1383"/>
                    <a:pt x="218" y="1123"/>
                    <a:pt x="218" y="803"/>
                  </a:cubicBezTo>
                  <a:cubicBezTo>
                    <a:pt x="218" y="482"/>
                    <a:pt x="478" y="222"/>
                    <a:pt x="799" y="222"/>
                  </a:cubicBezTo>
                  <a:cubicBezTo>
                    <a:pt x="1119" y="222"/>
                    <a:pt x="1379" y="482"/>
                    <a:pt x="1379" y="803"/>
                  </a:cubicBezTo>
                  <a:cubicBezTo>
                    <a:pt x="1379" y="1123"/>
                    <a:pt x="1119" y="1383"/>
                    <a:pt x="799" y="1383"/>
                  </a:cubicBezTo>
                  <a:close/>
                </a:path>
              </a:pathLst>
            </a:custGeom>
            <a:solidFill>
              <a:schemeClr val="bg2"/>
            </a:solidFill>
            <a:ln w="3175" cap="flat">
              <a:noFill/>
              <a:prstDash val="solid"/>
              <a:miter lim="800000"/>
              <a:headEnd/>
              <a:tailEnd/>
            </a:ln>
          </p:spPr>
          <p:txBody>
            <a:bodyPr lIns="68580" tIns="34290" rIns="68580" bIns="34290"/>
            <a:lstStyle/>
            <a:p>
              <a:pPr eaLnBrk="1" fontAlgn="auto" hangingPunct="1">
                <a:spcBef>
                  <a:spcPts val="0"/>
                </a:spcBef>
                <a:spcAft>
                  <a:spcPts val="0"/>
                </a:spcAft>
                <a:defRPr/>
              </a:pPr>
              <a:endParaRPr lang="en-US" sz="1350">
                <a:latin typeface="+mn-lt"/>
                <a:cs typeface="+mn-cs"/>
              </a:endParaRPr>
            </a:p>
          </p:txBody>
        </p:sp>
      </p:grpSp>
      <p:grpSp>
        <p:nvGrpSpPr>
          <p:cNvPr id="16" name="Group 17"/>
          <p:cNvGrpSpPr>
            <a:grpSpLocks/>
          </p:cNvGrpSpPr>
          <p:nvPr/>
        </p:nvGrpSpPr>
        <p:grpSpPr bwMode="auto">
          <a:xfrm>
            <a:off x="5871543" y="2340720"/>
            <a:ext cx="1039813" cy="779462"/>
            <a:chOff x="2622078" y="2371487"/>
            <a:chExt cx="1314926" cy="1314926"/>
          </a:xfrm>
        </p:grpSpPr>
        <p:sp>
          <p:nvSpPr>
            <p:cNvPr id="17" name="Oval 16">
              <a:extLst/>
            </p:cNvPr>
            <p:cNvSpPr/>
            <p:nvPr/>
          </p:nvSpPr>
          <p:spPr>
            <a:xfrm>
              <a:off x="2852943" y="2601800"/>
              <a:ext cx="853195" cy="8543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18" name="Freeform 5">
              <a:extLst/>
            </p:cNvPr>
            <p:cNvSpPr>
              <a:spLocks noEditPoints="1"/>
            </p:cNvSpPr>
            <p:nvPr/>
          </p:nvSpPr>
          <p:spPr bwMode="auto">
            <a:xfrm>
              <a:off x="2622078" y="2371487"/>
              <a:ext cx="1314926" cy="1314926"/>
            </a:xfrm>
            <a:custGeom>
              <a:avLst/>
              <a:gdLst>
                <a:gd name="T0" fmla="*/ 1494 w 1598"/>
                <a:gd name="T1" fmla="*/ 803 h 1605"/>
                <a:gd name="T2" fmla="*/ 1598 w 1598"/>
                <a:gd name="T3" fmla="*/ 724 h 1605"/>
                <a:gd name="T4" fmla="*/ 1466 w 1598"/>
                <a:gd name="T5" fmla="*/ 605 h 1605"/>
                <a:gd name="T6" fmla="*/ 1523 w 1598"/>
                <a:gd name="T7" fmla="*/ 455 h 1605"/>
                <a:gd name="T8" fmla="*/ 1358 w 1598"/>
                <a:gd name="T9" fmla="*/ 389 h 1605"/>
                <a:gd name="T10" fmla="*/ 1361 w 1598"/>
                <a:gd name="T11" fmla="*/ 229 h 1605"/>
                <a:gd name="T12" fmla="*/ 1182 w 1598"/>
                <a:gd name="T13" fmla="*/ 223 h 1605"/>
                <a:gd name="T14" fmla="*/ 1130 w 1598"/>
                <a:gd name="T15" fmla="*/ 71 h 1605"/>
                <a:gd name="T16" fmla="*/ 961 w 1598"/>
                <a:gd name="T17" fmla="*/ 126 h 1605"/>
                <a:gd name="T18" fmla="*/ 860 w 1598"/>
                <a:gd name="T19" fmla="*/ 2 h 1605"/>
                <a:gd name="T20" fmla="*/ 737 w 1598"/>
                <a:gd name="T21" fmla="*/ 2 h 1605"/>
                <a:gd name="T22" fmla="*/ 637 w 1598"/>
                <a:gd name="T23" fmla="*/ 126 h 1605"/>
                <a:gd name="T24" fmla="*/ 467 w 1598"/>
                <a:gd name="T25" fmla="*/ 71 h 1605"/>
                <a:gd name="T26" fmla="*/ 415 w 1598"/>
                <a:gd name="T27" fmla="*/ 223 h 1605"/>
                <a:gd name="T28" fmla="*/ 237 w 1598"/>
                <a:gd name="T29" fmla="*/ 229 h 1605"/>
                <a:gd name="T30" fmla="*/ 240 w 1598"/>
                <a:gd name="T31" fmla="*/ 389 h 1605"/>
                <a:gd name="T32" fmla="*/ 75 w 1598"/>
                <a:gd name="T33" fmla="*/ 455 h 1605"/>
                <a:gd name="T34" fmla="*/ 132 w 1598"/>
                <a:gd name="T35" fmla="*/ 605 h 1605"/>
                <a:gd name="T36" fmla="*/ 0 w 1598"/>
                <a:gd name="T37" fmla="*/ 724 h 1605"/>
                <a:gd name="T38" fmla="*/ 104 w 1598"/>
                <a:gd name="T39" fmla="*/ 803 h 1605"/>
                <a:gd name="T40" fmla="*/ 0 w 1598"/>
                <a:gd name="T41" fmla="*/ 881 h 1605"/>
                <a:gd name="T42" fmla="*/ 132 w 1598"/>
                <a:gd name="T43" fmla="*/ 1000 h 1605"/>
                <a:gd name="T44" fmla="*/ 75 w 1598"/>
                <a:gd name="T45" fmla="*/ 1150 h 1605"/>
                <a:gd name="T46" fmla="*/ 240 w 1598"/>
                <a:gd name="T47" fmla="*/ 1216 h 1605"/>
                <a:gd name="T48" fmla="*/ 237 w 1598"/>
                <a:gd name="T49" fmla="*/ 1376 h 1605"/>
                <a:gd name="T50" fmla="*/ 415 w 1598"/>
                <a:gd name="T51" fmla="*/ 1383 h 1605"/>
                <a:gd name="T52" fmla="*/ 467 w 1598"/>
                <a:gd name="T53" fmla="*/ 1534 h 1605"/>
                <a:gd name="T54" fmla="*/ 637 w 1598"/>
                <a:gd name="T55" fmla="*/ 1479 h 1605"/>
                <a:gd name="T56" fmla="*/ 737 w 1598"/>
                <a:gd name="T57" fmla="*/ 1603 h 1605"/>
                <a:gd name="T58" fmla="*/ 860 w 1598"/>
                <a:gd name="T59" fmla="*/ 1603 h 1605"/>
                <a:gd name="T60" fmla="*/ 961 w 1598"/>
                <a:gd name="T61" fmla="*/ 1479 h 1605"/>
                <a:gd name="T62" fmla="*/ 1130 w 1598"/>
                <a:gd name="T63" fmla="*/ 1534 h 1605"/>
                <a:gd name="T64" fmla="*/ 1182 w 1598"/>
                <a:gd name="T65" fmla="*/ 1383 h 1605"/>
                <a:gd name="T66" fmla="*/ 1361 w 1598"/>
                <a:gd name="T67" fmla="*/ 1376 h 1605"/>
                <a:gd name="T68" fmla="*/ 1358 w 1598"/>
                <a:gd name="T69" fmla="*/ 1216 h 1605"/>
                <a:gd name="T70" fmla="*/ 1523 w 1598"/>
                <a:gd name="T71" fmla="*/ 1150 h 1605"/>
                <a:gd name="T72" fmla="*/ 1466 w 1598"/>
                <a:gd name="T73" fmla="*/ 1000 h 1605"/>
                <a:gd name="T74" fmla="*/ 1598 w 1598"/>
                <a:gd name="T75" fmla="*/ 881 h 1605"/>
                <a:gd name="T76" fmla="*/ 799 w 1598"/>
                <a:gd name="T77" fmla="*/ 1383 h 1605"/>
                <a:gd name="T78" fmla="*/ 799 w 1598"/>
                <a:gd name="T79" fmla="*/ 222 h 1605"/>
                <a:gd name="T80" fmla="*/ 799 w 1598"/>
                <a:gd name="T81" fmla="*/ 1383 h 1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598" h="1605">
                  <a:moveTo>
                    <a:pt x="1493" y="845"/>
                  </a:moveTo>
                  <a:cubicBezTo>
                    <a:pt x="1494" y="831"/>
                    <a:pt x="1494" y="817"/>
                    <a:pt x="1494" y="803"/>
                  </a:cubicBezTo>
                  <a:cubicBezTo>
                    <a:pt x="1494" y="788"/>
                    <a:pt x="1494" y="774"/>
                    <a:pt x="1493" y="760"/>
                  </a:cubicBezTo>
                  <a:cubicBezTo>
                    <a:pt x="1534" y="753"/>
                    <a:pt x="1570" y="740"/>
                    <a:pt x="1598" y="724"/>
                  </a:cubicBezTo>
                  <a:cubicBezTo>
                    <a:pt x="1594" y="683"/>
                    <a:pt x="1587" y="642"/>
                    <a:pt x="1577" y="603"/>
                  </a:cubicBezTo>
                  <a:cubicBezTo>
                    <a:pt x="1545" y="598"/>
                    <a:pt x="1507" y="598"/>
                    <a:pt x="1466" y="605"/>
                  </a:cubicBezTo>
                  <a:cubicBezTo>
                    <a:pt x="1458" y="578"/>
                    <a:pt x="1448" y="551"/>
                    <a:pt x="1437" y="526"/>
                  </a:cubicBezTo>
                  <a:cubicBezTo>
                    <a:pt x="1472" y="504"/>
                    <a:pt x="1502" y="479"/>
                    <a:pt x="1523" y="455"/>
                  </a:cubicBezTo>
                  <a:cubicBezTo>
                    <a:pt x="1505" y="418"/>
                    <a:pt x="1485" y="383"/>
                    <a:pt x="1461" y="349"/>
                  </a:cubicBezTo>
                  <a:cubicBezTo>
                    <a:pt x="1430" y="355"/>
                    <a:pt x="1394" y="369"/>
                    <a:pt x="1358" y="389"/>
                  </a:cubicBezTo>
                  <a:cubicBezTo>
                    <a:pt x="1341" y="366"/>
                    <a:pt x="1323" y="345"/>
                    <a:pt x="1303" y="324"/>
                  </a:cubicBezTo>
                  <a:cubicBezTo>
                    <a:pt x="1330" y="292"/>
                    <a:pt x="1349" y="259"/>
                    <a:pt x="1361" y="229"/>
                  </a:cubicBezTo>
                  <a:cubicBezTo>
                    <a:pt x="1331" y="200"/>
                    <a:pt x="1300" y="174"/>
                    <a:pt x="1266" y="150"/>
                  </a:cubicBezTo>
                  <a:cubicBezTo>
                    <a:pt x="1239" y="166"/>
                    <a:pt x="1210" y="191"/>
                    <a:pt x="1182" y="223"/>
                  </a:cubicBezTo>
                  <a:cubicBezTo>
                    <a:pt x="1159" y="207"/>
                    <a:pt x="1135" y="193"/>
                    <a:pt x="1109" y="180"/>
                  </a:cubicBezTo>
                  <a:cubicBezTo>
                    <a:pt x="1123" y="141"/>
                    <a:pt x="1130" y="103"/>
                    <a:pt x="1130" y="71"/>
                  </a:cubicBezTo>
                  <a:cubicBezTo>
                    <a:pt x="1093" y="54"/>
                    <a:pt x="1055" y="40"/>
                    <a:pt x="1015" y="29"/>
                  </a:cubicBezTo>
                  <a:cubicBezTo>
                    <a:pt x="995" y="54"/>
                    <a:pt x="976" y="88"/>
                    <a:pt x="961" y="126"/>
                  </a:cubicBezTo>
                  <a:cubicBezTo>
                    <a:pt x="934" y="120"/>
                    <a:pt x="906" y="115"/>
                    <a:pt x="878" y="112"/>
                  </a:cubicBezTo>
                  <a:cubicBezTo>
                    <a:pt x="877" y="70"/>
                    <a:pt x="871" y="32"/>
                    <a:pt x="860" y="2"/>
                  </a:cubicBezTo>
                  <a:cubicBezTo>
                    <a:pt x="840" y="0"/>
                    <a:pt x="820" y="0"/>
                    <a:pt x="799" y="0"/>
                  </a:cubicBezTo>
                  <a:cubicBezTo>
                    <a:pt x="778" y="0"/>
                    <a:pt x="758" y="0"/>
                    <a:pt x="737" y="2"/>
                  </a:cubicBezTo>
                  <a:cubicBezTo>
                    <a:pt x="727" y="32"/>
                    <a:pt x="721" y="70"/>
                    <a:pt x="720" y="112"/>
                  </a:cubicBezTo>
                  <a:cubicBezTo>
                    <a:pt x="692" y="115"/>
                    <a:pt x="664" y="120"/>
                    <a:pt x="637" y="126"/>
                  </a:cubicBezTo>
                  <a:cubicBezTo>
                    <a:pt x="622" y="88"/>
                    <a:pt x="603" y="54"/>
                    <a:pt x="583" y="29"/>
                  </a:cubicBezTo>
                  <a:cubicBezTo>
                    <a:pt x="543" y="40"/>
                    <a:pt x="504" y="54"/>
                    <a:pt x="467" y="71"/>
                  </a:cubicBezTo>
                  <a:cubicBezTo>
                    <a:pt x="468" y="103"/>
                    <a:pt x="475" y="141"/>
                    <a:pt x="488" y="180"/>
                  </a:cubicBezTo>
                  <a:cubicBezTo>
                    <a:pt x="463" y="193"/>
                    <a:pt x="439" y="207"/>
                    <a:pt x="415" y="223"/>
                  </a:cubicBezTo>
                  <a:cubicBezTo>
                    <a:pt x="388" y="191"/>
                    <a:pt x="359" y="166"/>
                    <a:pt x="331" y="150"/>
                  </a:cubicBezTo>
                  <a:cubicBezTo>
                    <a:pt x="298" y="174"/>
                    <a:pt x="266" y="200"/>
                    <a:pt x="237" y="229"/>
                  </a:cubicBezTo>
                  <a:cubicBezTo>
                    <a:pt x="249" y="259"/>
                    <a:pt x="268" y="292"/>
                    <a:pt x="294" y="324"/>
                  </a:cubicBezTo>
                  <a:cubicBezTo>
                    <a:pt x="275" y="345"/>
                    <a:pt x="257" y="366"/>
                    <a:pt x="240" y="389"/>
                  </a:cubicBezTo>
                  <a:cubicBezTo>
                    <a:pt x="204" y="369"/>
                    <a:pt x="168" y="355"/>
                    <a:pt x="136" y="349"/>
                  </a:cubicBezTo>
                  <a:cubicBezTo>
                    <a:pt x="113" y="383"/>
                    <a:pt x="93" y="418"/>
                    <a:pt x="75" y="455"/>
                  </a:cubicBezTo>
                  <a:cubicBezTo>
                    <a:pt x="96" y="479"/>
                    <a:pt x="125" y="504"/>
                    <a:pt x="161" y="526"/>
                  </a:cubicBezTo>
                  <a:cubicBezTo>
                    <a:pt x="150" y="551"/>
                    <a:pt x="140" y="578"/>
                    <a:pt x="132" y="605"/>
                  </a:cubicBezTo>
                  <a:cubicBezTo>
                    <a:pt x="91" y="598"/>
                    <a:pt x="53" y="598"/>
                    <a:pt x="21" y="603"/>
                  </a:cubicBezTo>
                  <a:cubicBezTo>
                    <a:pt x="11" y="642"/>
                    <a:pt x="4" y="683"/>
                    <a:pt x="0" y="724"/>
                  </a:cubicBezTo>
                  <a:cubicBezTo>
                    <a:pt x="28" y="740"/>
                    <a:pt x="64" y="753"/>
                    <a:pt x="105" y="760"/>
                  </a:cubicBezTo>
                  <a:cubicBezTo>
                    <a:pt x="104" y="774"/>
                    <a:pt x="104" y="788"/>
                    <a:pt x="104" y="803"/>
                  </a:cubicBezTo>
                  <a:cubicBezTo>
                    <a:pt x="104" y="817"/>
                    <a:pt x="104" y="831"/>
                    <a:pt x="105" y="845"/>
                  </a:cubicBezTo>
                  <a:cubicBezTo>
                    <a:pt x="64" y="853"/>
                    <a:pt x="28" y="866"/>
                    <a:pt x="0" y="881"/>
                  </a:cubicBezTo>
                  <a:cubicBezTo>
                    <a:pt x="4" y="922"/>
                    <a:pt x="11" y="963"/>
                    <a:pt x="21" y="1002"/>
                  </a:cubicBezTo>
                  <a:cubicBezTo>
                    <a:pt x="53" y="1007"/>
                    <a:pt x="91" y="1007"/>
                    <a:pt x="132" y="1000"/>
                  </a:cubicBezTo>
                  <a:cubicBezTo>
                    <a:pt x="140" y="1028"/>
                    <a:pt x="150" y="1054"/>
                    <a:pt x="161" y="1080"/>
                  </a:cubicBezTo>
                  <a:cubicBezTo>
                    <a:pt x="125" y="1101"/>
                    <a:pt x="96" y="1126"/>
                    <a:pt x="75" y="1150"/>
                  </a:cubicBezTo>
                  <a:cubicBezTo>
                    <a:pt x="93" y="1187"/>
                    <a:pt x="113" y="1222"/>
                    <a:pt x="136" y="1256"/>
                  </a:cubicBezTo>
                  <a:cubicBezTo>
                    <a:pt x="168" y="1250"/>
                    <a:pt x="204" y="1237"/>
                    <a:pt x="240" y="1216"/>
                  </a:cubicBezTo>
                  <a:cubicBezTo>
                    <a:pt x="257" y="1239"/>
                    <a:pt x="275" y="1261"/>
                    <a:pt x="294" y="1281"/>
                  </a:cubicBezTo>
                  <a:cubicBezTo>
                    <a:pt x="268" y="1313"/>
                    <a:pt x="249" y="1346"/>
                    <a:pt x="237" y="1376"/>
                  </a:cubicBezTo>
                  <a:cubicBezTo>
                    <a:pt x="266" y="1405"/>
                    <a:pt x="298" y="1431"/>
                    <a:pt x="331" y="1455"/>
                  </a:cubicBezTo>
                  <a:cubicBezTo>
                    <a:pt x="359" y="1439"/>
                    <a:pt x="388" y="1414"/>
                    <a:pt x="415" y="1383"/>
                  </a:cubicBezTo>
                  <a:cubicBezTo>
                    <a:pt x="439" y="1398"/>
                    <a:pt x="463" y="1412"/>
                    <a:pt x="488" y="1425"/>
                  </a:cubicBezTo>
                  <a:cubicBezTo>
                    <a:pt x="475" y="1464"/>
                    <a:pt x="468" y="1502"/>
                    <a:pt x="467" y="1534"/>
                  </a:cubicBezTo>
                  <a:cubicBezTo>
                    <a:pt x="504" y="1551"/>
                    <a:pt x="543" y="1565"/>
                    <a:pt x="583" y="1576"/>
                  </a:cubicBezTo>
                  <a:cubicBezTo>
                    <a:pt x="603" y="1551"/>
                    <a:pt x="622" y="1518"/>
                    <a:pt x="637" y="1479"/>
                  </a:cubicBezTo>
                  <a:cubicBezTo>
                    <a:pt x="664" y="1485"/>
                    <a:pt x="692" y="1490"/>
                    <a:pt x="720" y="1493"/>
                  </a:cubicBezTo>
                  <a:cubicBezTo>
                    <a:pt x="721" y="1535"/>
                    <a:pt x="727" y="1573"/>
                    <a:pt x="737" y="1603"/>
                  </a:cubicBezTo>
                  <a:cubicBezTo>
                    <a:pt x="758" y="1605"/>
                    <a:pt x="778" y="1605"/>
                    <a:pt x="799" y="1605"/>
                  </a:cubicBezTo>
                  <a:cubicBezTo>
                    <a:pt x="820" y="1605"/>
                    <a:pt x="840" y="1605"/>
                    <a:pt x="860" y="1603"/>
                  </a:cubicBezTo>
                  <a:cubicBezTo>
                    <a:pt x="871" y="1573"/>
                    <a:pt x="877" y="1535"/>
                    <a:pt x="878" y="1493"/>
                  </a:cubicBezTo>
                  <a:cubicBezTo>
                    <a:pt x="906" y="1490"/>
                    <a:pt x="934" y="1485"/>
                    <a:pt x="961" y="1479"/>
                  </a:cubicBezTo>
                  <a:cubicBezTo>
                    <a:pt x="976" y="1518"/>
                    <a:pt x="995" y="1551"/>
                    <a:pt x="1015" y="1576"/>
                  </a:cubicBezTo>
                  <a:cubicBezTo>
                    <a:pt x="1055" y="1565"/>
                    <a:pt x="1093" y="1551"/>
                    <a:pt x="1130" y="1534"/>
                  </a:cubicBezTo>
                  <a:cubicBezTo>
                    <a:pt x="1130" y="1502"/>
                    <a:pt x="1123" y="1464"/>
                    <a:pt x="1109" y="1425"/>
                  </a:cubicBezTo>
                  <a:cubicBezTo>
                    <a:pt x="1135" y="1412"/>
                    <a:pt x="1159" y="1398"/>
                    <a:pt x="1182" y="1383"/>
                  </a:cubicBezTo>
                  <a:cubicBezTo>
                    <a:pt x="1210" y="1414"/>
                    <a:pt x="1239" y="1439"/>
                    <a:pt x="1266" y="1455"/>
                  </a:cubicBezTo>
                  <a:cubicBezTo>
                    <a:pt x="1300" y="1431"/>
                    <a:pt x="1331" y="1405"/>
                    <a:pt x="1361" y="1376"/>
                  </a:cubicBezTo>
                  <a:cubicBezTo>
                    <a:pt x="1349" y="1346"/>
                    <a:pt x="1330" y="1313"/>
                    <a:pt x="1303" y="1281"/>
                  </a:cubicBezTo>
                  <a:cubicBezTo>
                    <a:pt x="1323" y="1261"/>
                    <a:pt x="1341" y="1239"/>
                    <a:pt x="1358" y="1216"/>
                  </a:cubicBezTo>
                  <a:cubicBezTo>
                    <a:pt x="1394" y="1237"/>
                    <a:pt x="1430" y="1250"/>
                    <a:pt x="1462" y="1256"/>
                  </a:cubicBezTo>
                  <a:cubicBezTo>
                    <a:pt x="1485" y="1222"/>
                    <a:pt x="1505" y="1187"/>
                    <a:pt x="1523" y="1150"/>
                  </a:cubicBezTo>
                  <a:cubicBezTo>
                    <a:pt x="1502" y="1126"/>
                    <a:pt x="1472" y="1101"/>
                    <a:pt x="1437" y="1080"/>
                  </a:cubicBezTo>
                  <a:cubicBezTo>
                    <a:pt x="1448" y="1054"/>
                    <a:pt x="1458" y="1028"/>
                    <a:pt x="1466" y="1000"/>
                  </a:cubicBezTo>
                  <a:cubicBezTo>
                    <a:pt x="1507" y="1007"/>
                    <a:pt x="1545" y="1007"/>
                    <a:pt x="1577" y="1002"/>
                  </a:cubicBezTo>
                  <a:cubicBezTo>
                    <a:pt x="1587" y="963"/>
                    <a:pt x="1594" y="922"/>
                    <a:pt x="1598" y="881"/>
                  </a:cubicBezTo>
                  <a:cubicBezTo>
                    <a:pt x="1570" y="866"/>
                    <a:pt x="1534" y="853"/>
                    <a:pt x="1493" y="845"/>
                  </a:cubicBezTo>
                  <a:close/>
                  <a:moveTo>
                    <a:pt x="799" y="1383"/>
                  </a:moveTo>
                  <a:cubicBezTo>
                    <a:pt x="478" y="1383"/>
                    <a:pt x="218" y="1123"/>
                    <a:pt x="218" y="803"/>
                  </a:cubicBezTo>
                  <a:cubicBezTo>
                    <a:pt x="218" y="482"/>
                    <a:pt x="478" y="222"/>
                    <a:pt x="799" y="222"/>
                  </a:cubicBezTo>
                  <a:cubicBezTo>
                    <a:pt x="1119" y="222"/>
                    <a:pt x="1379" y="482"/>
                    <a:pt x="1379" y="803"/>
                  </a:cubicBezTo>
                  <a:cubicBezTo>
                    <a:pt x="1379" y="1123"/>
                    <a:pt x="1119" y="1383"/>
                    <a:pt x="799" y="1383"/>
                  </a:cubicBezTo>
                  <a:close/>
                </a:path>
              </a:pathLst>
            </a:custGeom>
            <a:solidFill>
              <a:schemeClr val="bg1">
                <a:lumMod val="85000"/>
              </a:schemeClr>
            </a:solidFill>
            <a:ln w="3175" cap="flat">
              <a:noFill/>
              <a:prstDash val="solid"/>
              <a:miter lim="800000"/>
              <a:headEnd/>
              <a:tailEnd/>
            </a:ln>
          </p:spPr>
          <p:txBody>
            <a:bodyPr lIns="68580" tIns="34290" rIns="68580" bIns="34290"/>
            <a:lstStyle/>
            <a:p>
              <a:pPr eaLnBrk="1" fontAlgn="auto" hangingPunct="1">
                <a:spcBef>
                  <a:spcPts val="0"/>
                </a:spcBef>
                <a:spcAft>
                  <a:spcPts val="0"/>
                </a:spcAft>
                <a:defRPr/>
              </a:pPr>
              <a:endParaRPr lang="en-US" sz="1350">
                <a:latin typeface="+mn-lt"/>
                <a:cs typeface="+mn-cs"/>
              </a:endParaRPr>
            </a:p>
          </p:txBody>
        </p:sp>
      </p:grpSp>
      <p:cxnSp>
        <p:nvCxnSpPr>
          <p:cNvPr id="19" name="Elbow Connector 80">
            <a:extLst/>
          </p:cNvPr>
          <p:cNvCxnSpPr>
            <a:stCxn id="12" idx="0"/>
            <a:endCxn id="22" idx="2"/>
          </p:cNvCxnSpPr>
          <p:nvPr/>
        </p:nvCxnSpPr>
        <p:spPr>
          <a:xfrm flipV="1">
            <a:off x="8203581" y="3131295"/>
            <a:ext cx="835025" cy="638175"/>
          </a:xfrm>
          <a:prstGeom prst="bentConnector3">
            <a:avLst/>
          </a:prstGeom>
          <a:ln w="9525">
            <a:solidFill>
              <a:schemeClr val="tx2">
                <a:lumMod val="40000"/>
                <a:lumOff val="60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0" name="Elbow Connector 85">
            <a:extLst/>
          </p:cNvPr>
          <p:cNvCxnSpPr>
            <a:stCxn id="15" idx="0"/>
            <a:endCxn id="21" idx="2"/>
          </p:cNvCxnSpPr>
          <p:nvPr/>
        </p:nvCxnSpPr>
        <p:spPr>
          <a:xfrm flipV="1">
            <a:off x="6843093" y="4437807"/>
            <a:ext cx="2195513" cy="371475"/>
          </a:xfrm>
          <a:prstGeom prst="bentConnector3">
            <a:avLst/>
          </a:prstGeom>
          <a:ln w="9525">
            <a:solidFill>
              <a:schemeClr val="tx2">
                <a:lumMod val="40000"/>
                <a:lumOff val="60000"/>
              </a:schemeClr>
            </a:solidFill>
            <a:prstDash val="sysDash"/>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1" name="Oval 20">
            <a:extLst/>
          </p:cNvPr>
          <p:cNvSpPr/>
          <p:nvPr/>
        </p:nvSpPr>
        <p:spPr>
          <a:xfrm>
            <a:off x="9038606" y="4409232"/>
            <a:ext cx="71437" cy="55563"/>
          </a:xfrm>
          <a:prstGeom prst="ellipse">
            <a:avLst/>
          </a:prstGeom>
          <a:noFill/>
          <a:ln w="952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22" name="Oval 21">
            <a:extLst/>
          </p:cNvPr>
          <p:cNvSpPr/>
          <p:nvPr/>
        </p:nvSpPr>
        <p:spPr>
          <a:xfrm>
            <a:off x="9038606" y="3104307"/>
            <a:ext cx="71437" cy="55563"/>
          </a:xfrm>
          <a:prstGeom prst="ellipse">
            <a:avLst/>
          </a:prstGeom>
          <a:noFill/>
          <a:ln w="952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23" name="Oval 22">
            <a:extLst/>
          </p:cNvPr>
          <p:cNvSpPr/>
          <p:nvPr/>
        </p:nvSpPr>
        <p:spPr>
          <a:xfrm>
            <a:off x="3744293" y="2431207"/>
            <a:ext cx="74613" cy="53975"/>
          </a:xfrm>
          <a:prstGeom prst="ellipse">
            <a:avLst/>
          </a:prstGeom>
          <a:noFill/>
          <a:ln w="952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24" name="Oval 23">
            <a:extLst/>
          </p:cNvPr>
          <p:cNvSpPr/>
          <p:nvPr/>
        </p:nvSpPr>
        <p:spPr>
          <a:xfrm>
            <a:off x="3744293" y="3955207"/>
            <a:ext cx="74613" cy="55563"/>
          </a:xfrm>
          <a:prstGeom prst="ellipse">
            <a:avLst/>
          </a:prstGeom>
          <a:noFill/>
          <a:ln w="952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25" name="TextBox 24">
            <a:extLst/>
          </p:cNvPr>
          <p:cNvSpPr txBox="1"/>
          <p:nvPr/>
        </p:nvSpPr>
        <p:spPr>
          <a:xfrm>
            <a:off x="9160843" y="2923332"/>
            <a:ext cx="2743200" cy="400110"/>
          </a:xfrm>
          <a:prstGeom prst="rect">
            <a:avLst/>
          </a:prstGeom>
          <a:noFill/>
        </p:spPr>
        <p:txBody>
          <a:bodyPr>
            <a:spAutoFit/>
          </a:bodyPr>
          <a:lstStyle/>
          <a:p>
            <a:pPr eaLnBrk="1" fontAlgn="auto" hangingPunct="1">
              <a:spcBef>
                <a:spcPts val="0"/>
              </a:spcBef>
              <a:spcAft>
                <a:spcPts val="0"/>
              </a:spcAft>
              <a:defRPr/>
            </a:pPr>
            <a:r>
              <a:rPr lang="en-IN" sz="2000" b="1" dirty="0">
                <a:solidFill>
                  <a:schemeClr val="accent2">
                    <a:lumMod val="75000"/>
                  </a:schemeClr>
                </a:solidFill>
                <a:latin typeface="Aharoni" pitchFamily="2" charset="-79"/>
                <a:ea typeface="Open Sans Semibold" panose="020B0706030804020204" pitchFamily="34" charset="0"/>
                <a:cs typeface="Aharoni" pitchFamily="2" charset="-79"/>
              </a:rPr>
              <a:t>Percent Safe Scores</a:t>
            </a:r>
            <a:endParaRPr lang="id-ID" sz="2000" b="1" dirty="0">
              <a:solidFill>
                <a:schemeClr val="accent2">
                  <a:lumMod val="75000"/>
                </a:schemeClr>
              </a:solidFill>
              <a:latin typeface="Aharoni" pitchFamily="2" charset="-79"/>
              <a:ea typeface="Open Sans Semibold" panose="020B0706030804020204" pitchFamily="34" charset="0"/>
              <a:cs typeface="Aharoni" pitchFamily="2" charset="-79"/>
            </a:endParaRPr>
          </a:p>
        </p:txBody>
      </p:sp>
      <p:grpSp>
        <p:nvGrpSpPr>
          <p:cNvPr id="26" name="Group 38"/>
          <p:cNvGrpSpPr>
            <a:grpSpLocks/>
          </p:cNvGrpSpPr>
          <p:nvPr/>
        </p:nvGrpSpPr>
        <p:grpSpPr bwMode="auto">
          <a:xfrm>
            <a:off x="6157293" y="3578970"/>
            <a:ext cx="592138" cy="369887"/>
            <a:chOff x="4767263" y="1379538"/>
            <a:chExt cx="392112" cy="325438"/>
          </a:xfrm>
        </p:grpSpPr>
        <p:sp>
          <p:nvSpPr>
            <p:cNvPr id="27" name="Freeform 37">
              <a:extLst/>
            </p:cNvPr>
            <p:cNvSpPr>
              <a:spLocks/>
            </p:cNvSpPr>
            <p:nvPr/>
          </p:nvSpPr>
          <p:spPr bwMode="auto">
            <a:xfrm>
              <a:off x="4767263" y="1387918"/>
              <a:ext cx="317474" cy="317058"/>
            </a:xfrm>
            <a:custGeom>
              <a:avLst/>
              <a:gdLst>
                <a:gd name="T0" fmla="*/ 70 w 73"/>
                <a:gd name="T1" fmla="*/ 23 h 72"/>
                <a:gd name="T2" fmla="*/ 73 w 73"/>
                <a:gd name="T3" fmla="*/ 36 h 72"/>
                <a:gd name="T4" fmla="*/ 36 w 73"/>
                <a:gd name="T5" fmla="*/ 72 h 72"/>
                <a:gd name="T6" fmla="*/ 0 w 73"/>
                <a:gd name="T7" fmla="*/ 36 h 72"/>
                <a:gd name="T8" fmla="*/ 36 w 73"/>
                <a:gd name="T9" fmla="*/ 0 h 72"/>
                <a:gd name="T10" fmla="*/ 63 w 73"/>
                <a:gd name="T11" fmla="*/ 11 h 72"/>
              </a:gdLst>
              <a:ahLst/>
              <a:cxnLst>
                <a:cxn ang="0">
                  <a:pos x="T0" y="T1"/>
                </a:cxn>
                <a:cxn ang="0">
                  <a:pos x="T2" y="T3"/>
                </a:cxn>
                <a:cxn ang="0">
                  <a:pos x="T4" y="T5"/>
                </a:cxn>
                <a:cxn ang="0">
                  <a:pos x="T6" y="T7"/>
                </a:cxn>
                <a:cxn ang="0">
                  <a:pos x="T8" y="T9"/>
                </a:cxn>
                <a:cxn ang="0">
                  <a:pos x="T10" y="T11"/>
                </a:cxn>
              </a:cxnLst>
              <a:rect l="0" t="0" r="r" b="b"/>
              <a:pathLst>
                <a:path w="73" h="72">
                  <a:moveTo>
                    <a:pt x="70" y="23"/>
                  </a:moveTo>
                  <a:cubicBezTo>
                    <a:pt x="72" y="27"/>
                    <a:pt x="73" y="31"/>
                    <a:pt x="73" y="36"/>
                  </a:cubicBezTo>
                  <a:cubicBezTo>
                    <a:pt x="73" y="56"/>
                    <a:pt x="56" y="72"/>
                    <a:pt x="36" y="72"/>
                  </a:cubicBezTo>
                  <a:cubicBezTo>
                    <a:pt x="16" y="72"/>
                    <a:pt x="0" y="56"/>
                    <a:pt x="0" y="36"/>
                  </a:cubicBezTo>
                  <a:cubicBezTo>
                    <a:pt x="0" y="16"/>
                    <a:pt x="16" y="0"/>
                    <a:pt x="36" y="0"/>
                  </a:cubicBezTo>
                  <a:cubicBezTo>
                    <a:pt x="47" y="0"/>
                    <a:pt x="56" y="4"/>
                    <a:pt x="63" y="11"/>
                  </a:cubicBezTo>
                </a:path>
              </a:pathLst>
            </a:cu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28" name="Freeform 38">
              <a:extLst/>
            </p:cNvPr>
            <p:cNvSpPr>
              <a:spLocks/>
            </p:cNvSpPr>
            <p:nvPr/>
          </p:nvSpPr>
          <p:spPr bwMode="auto">
            <a:xfrm>
              <a:off x="4814569" y="1436804"/>
              <a:ext cx="217606" cy="219287"/>
            </a:xfrm>
            <a:custGeom>
              <a:avLst/>
              <a:gdLst>
                <a:gd name="T0" fmla="*/ 49 w 50"/>
                <a:gd name="T1" fmla="*/ 17 h 50"/>
                <a:gd name="T2" fmla="*/ 50 w 50"/>
                <a:gd name="T3" fmla="*/ 25 h 50"/>
                <a:gd name="T4" fmla="*/ 25 w 50"/>
                <a:gd name="T5" fmla="*/ 50 h 50"/>
                <a:gd name="T6" fmla="*/ 0 w 50"/>
                <a:gd name="T7" fmla="*/ 25 h 50"/>
                <a:gd name="T8" fmla="*/ 25 w 50"/>
                <a:gd name="T9" fmla="*/ 0 h 50"/>
                <a:gd name="T10" fmla="*/ 43 w 50"/>
                <a:gd name="T11" fmla="*/ 7 h 50"/>
              </a:gdLst>
              <a:ahLst/>
              <a:cxnLst>
                <a:cxn ang="0">
                  <a:pos x="T0" y="T1"/>
                </a:cxn>
                <a:cxn ang="0">
                  <a:pos x="T2" y="T3"/>
                </a:cxn>
                <a:cxn ang="0">
                  <a:pos x="T4" y="T5"/>
                </a:cxn>
                <a:cxn ang="0">
                  <a:pos x="T6" y="T7"/>
                </a:cxn>
                <a:cxn ang="0">
                  <a:pos x="T8" y="T9"/>
                </a:cxn>
                <a:cxn ang="0">
                  <a:pos x="T10" y="T11"/>
                </a:cxn>
              </a:cxnLst>
              <a:rect l="0" t="0" r="r" b="b"/>
              <a:pathLst>
                <a:path w="50" h="50">
                  <a:moveTo>
                    <a:pt x="49" y="17"/>
                  </a:moveTo>
                  <a:cubicBezTo>
                    <a:pt x="50" y="20"/>
                    <a:pt x="50" y="22"/>
                    <a:pt x="50" y="25"/>
                  </a:cubicBezTo>
                  <a:cubicBezTo>
                    <a:pt x="50" y="39"/>
                    <a:pt x="39" y="50"/>
                    <a:pt x="25" y="50"/>
                  </a:cubicBezTo>
                  <a:cubicBezTo>
                    <a:pt x="12" y="50"/>
                    <a:pt x="0" y="39"/>
                    <a:pt x="0" y="25"/>
                  </a:cubicBezTo>
                  <a:cubicBezTo>
                    <a:pt x="0" y="11"/>
                    <a:pt x="12" y="0"/>
                    <a:pt x="25" y="0"/>
                  </a:cubicBezTo>
                  <a:cubicBezTo>
                    <a:pt x="32" y="0"/>
                    <a:pt x="38" y="3"/>
                    <a:pt x="43" y="7"/>
                  </a:cubicBezTo>
                </a:path>
              </a:pathLst>
            </a:cu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29" name="Freeform 39">
              <a:extLst/>
            </p:cNvPr>
            <p:cNvSpPr>
              <a:spLocks/>
            </p:cNvSpPr>
            <p:nvPr/>
          </p:nvSpPr>
          <p:spPr bwMode="auto">
            <a:xfrm>
              <a:off x="4863977" y="1480103"/>
              <a:ext cx="126149" cy="128499"/>
            </a:xfrm>
            <a:custGeom>
              <a:avLst/>
              <a:gdLst>
                <a:gd name="T0" fmla="*/ 29 w 29"/>
                <a:gd name="T1" fmla="*/ 13 h 29"/>
                <a:gd name="T2" fmla="*/ 29 w 29"/>
                <a:gd name="T3" fmla="*/ 15 h 29"/>
                <a:gd name="T4" fmla="*/ 14 w 29"/>
                <a:gd name="T5" fmla="*/ 29 h 29"/>
                <a:gd name="T6" fmla="*/ 0 w 29"/>
                <a:gd name="T7" fmla="*/ 15 h 29"/>
                <a:gd name="T8" fmla="*/ 14 w 29"/>
                <a:gd name="T9" fmla="*/ 0 h 29"/>
                <a:gd name="T10" fmla="*/ 22 w 29"/>
                <a:gd name="T11" fmla="*/ 3 h 29"/>
                <a:gd name="T12" fmla="*/ 23 w 29"/>
                <a:gd name="T13" fmla="*/ 3 h 29"/>
              </a:gdLst>
              <a:ahLst/>
              <a:cxnLst>
                <a:cxn ang="0">
                  <a:pos x="T0" y="T1"/>
                </a:cxn>
                <a:cxn ang="0">
                  <a:pos x="T2" y="T3"/>
                </a:cxn>
                <a:cxn ang="0">
                  <a:pos x="T4" y="T5"/>
                </a:cxn>
                <a:cxn ang="0">
                  <a:pos x="T6" y="T7"/>
                </a:cxn>
                <a:cxn ang="0">
                  <a:pos x="T8" y="T9"/>
                </a:cxn>
                <a:cxn ang="0">
                  <a:pos x="T10" y="T11"/>
                </a:cxn>
                <a:cxn ang="0">
                  <a:pos x="T12" y="T13"/>
                </a:cxn>
              </a:cxnLst>
              <a:rect l="0" t="0" r="r" b="b"/>
              <a:pathLst>
                <a:path w="29" h="29">
                  <a:moveTo>
                    <a:pt x="29" y="13"/>
                  </a:moveTo>
                  <a:cubicBezTo>
                    <a:pt x="29" y="14"/>
                    <a:pt x="29" y="14"/>
                    <a:pt x="29" y="15"/>
                  </a:cubicBezTo>
                  <a:cubicBezTo>
                    <a:pt x="29" y="23"/>
                    <a:pt x="22" y="29"/>
                    <a:pt x="14" y="29"/>
                  </a:cubicBezTo>
                  <a:cubicBezTo>
                    <a:pt x="6" y="29"/>
                    <a:pt x="0" y="23"/>
                    <a:pt x="0" y="15"/>
                  </a:cubicBezTo>
                  <a:cubicBezTo>
                    <a:pt x="0" y="7"/>
                    <a:pt x="6" y="0"/>
                    <a:pt x="14" y="0"/>
                  </a:cubicBezTo>
                  <a:cubicBezTo>
                    <a:pt x="17" y="0"/>
                    <a:pt x="20" y="1"/>
                    <a:pt x="22" y="3"/>
                  </a:cubicBezTo>
                  <a:cubicBezTo>
                    <a:pt x="22" y="3"/>
                    <a:pt x="23" y="3"/>
                    <a:pt x="23" y="3"/>
                  </a:cubicBezTo>
                </a:path>
              </a:pathLst>
            </a:cu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30" name="Line 40">
              <a:extLst/>
            </p:cNvPr>
            <p:cNvSpPr>
              <a:spLocks noChangeShapeType="1"/>
            </p:cNvSpPr>
            <p:nvPr/>
          </p:nvSpPr>
          <p:spPr bwMode="auto">
            <a:xfrm flipV="1">
              <a:off x="4930205" y="1449375"/>
              <a:ext cx="150327" cy="92184"/>
            </a:xfrm>
            <a:prstGeom prst="line">
              <a:avLst/>
            </a:pr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31" name="Freeform 41">
              <a:extLst/>
            </p:cNvPr>
            <p:cNvSpPr>
              <a:spLocks/>
            </p:cNvSpPr>
            <p:nvPr/>
          </p:nvSpPr>
          <p:spPr bwMode="auto">
            <a:xfrm>
              <a:off x="5080532" y="1379538"/>
              <a:ext cx="78843" cy="87994"/>
            </a:xfrm>
            <a:custGeom>
              <a:avLst/>
              <a:gdLst>
                <a:gd name="T0" fmla="*/ 27 w 49"/>
                <a:gd name="T1" fmla="*/ 55 h 55"/>
                <a:gd name="T2" fmla="*/ 0 w 49"/>
                <a:gd name="T3" fmla="*/ 44 h 55"/>
                <a:gd name="T4" fmla="*/ 0 w 49"/>
                <a:gd name="T5" fmla="*/ 13 h 55"/>
                <a:gd name="T6" fmla="*/ 21 w 49"/>
                <a:gd name="T7" fmla="*/ 0 h 55"/>
                <a:gd name="T8" fmla="*/ 24 w 49"/>
                <a:gd name="T9" fmla="*/ 27 h 55"/>
                <a:gd name="T10" fmla="*/ 49 w 49"/>
                <a:gd name="T11" fmla="*/ 41 h 55"/>
                <a:gd name="T12" fmla="*/ 27 w 49"/>
                <a:gd name="T13" fmla="*/ 55 h 55"/>
              </a:gdLst>
              <a:ahLst/>
              <a:cxnLst>
                <a:cxn ang="0">
                  <a:pos x="T0" y="T1"/>
                </a:cxn>
                <a:cxn ang="0">
                  <a:pos x="T2" y="T3"/>
                </a:cxn>
                <a:cxn ang="0">
                  <a:pos x="T4" y="T5"/>
                </a:cxn>
                <a:cxn ang="0">
                  <a:pos x="T6" y="T7"/>
                </a:cxn>
                <a:cxn ang="0">
                  <a:pos x="T8" y="T9"/>
                </a:cxn>
                <a:cxn ang="0">
                  <a:pos x="T10" y="T11"/>
                </a:cxn>
                <a:cxn ang="0">
                  <a:pos x="T12" y="T13"/>
                </a:cxn>
              </a:cxnLst>
              <a:rect l="0" t="0" r="r" b="b"/>
              <a:pathLst>
                <a:path w="49" h="55">
                  <a:moveTo>
                    <a:pt x="27" y="55"/>
                  </a:moveTo>
                  <a:lnTo>
                    <a:pt x="0" y="44"/>
                  </a:lnTo>
                  <a:lnTo>
                    <a:pt x="0" y="13"/>
                  </a:lnTo>
                  <a:lnTo>
                    <a:pt x="21" y="0"/>
                  </a:lnTo>
                  <a:lnTo>
                    <a:pt x="24" y="27"/>
                  </a:lnTo>
                  <a:lnTo>
                    <a:pt x="49" y="41"/>
                  </a:lnTo>
                  <a:lnTo>
                    <a:pt x="27" y="55"/>
                  </a:lnTo>
                  <a:close/>
                </a:path>
              </a:pathLst>
            </a:cu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32" name="Oval 42">
              <a:extLst/>
            </p:cNvPr>
            <p:cNvSpPr>
              <a:spLocks noChangeArrowheads="1"/>
            </p:cNvSpPr>
            <p:nvPr/>
          </p:nvSpPr>
          <p:spPr bwMode="auto">
            <a:xfrm>
              <a:off x="4911283" y="1531781"/>
              <a:ext cx="31537" cy="26538"/>
            </a:xfrm>
            <a:prstGeom prst="ellipse">
              <a:avLst/>
            </a:pr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grpSp>
      <p:grpSp>
        <p:nvGrpSpPr>
          <p:cNvPr id="33" name="Group 45"/>
          <p:cNvGrpSpPr>
            <a:grpSpLocks/>
          </p:cNvGrpSpPr>
          <p:nvPr/>
        </p:nvGrpSpPr>
        <p:grpSpPr bwMode="auto">
          <a:xfrm>
            <a:off x="4936506" y="3621832"/>
            <a:ext cx="242887" cy="282575"/>
            <a:chOff x="9378951" y="1349376"/>
            <a:chExt cx="244475" cy="376237"/>
          </a:xfrm>
        </p:grpSpPr>
        <p:sp>
          <p:nvSpPr>
            <p:cNvPr id="34" name="Freeform 106">
              <a:extLst/>
            </p:cNvPr>
            <p:cNvSpPr>
              <a:spLocks/>
            </p:cNvSpPr>
            <p:nvPr/>
          </p:nvSpPr>
          <p:spPr bwMode="auto">
            <a:xfrm>
              <a:off x="9378951" y="1349376"/>
              <a:ext cx="244475" cy="270552"/>
            </a:xfrm>
            <a:custGeom>
              <a:avLst/>
              <a:gdLst>
                <a:gd name="T0" fmla="*/ 11 w 55"/>
                <a:gd name="T1" fmla="*/ 62 h 62"/>
                <a:gd name="T2" fmla="*/ 13 w 55"/>
                <a:gd name="T3" fmla="*/ 50 h 62"/>
                <a:gd name="T4" fmla="*/ 0 w 55"/>
                <a:gd name="T5" fmla="*/ 28 h 62"/>
                <a:gd name="T6" fmla="*/ 28 w 55"/>
                <a:gd name="T7" fmla="*/ 0 h 62"/>
                <a:gd name="T8" fmla="*/ 55 w 55"/>
                <a:gd name="T9" fmla="*/ 28 h 62"/>
                <a:gd name="T10" fmla="*/ 43 w 55"/>
                <a:gd name="T11" fmla="*/ 50 h 62"/>
                <a:gd name="T12" fmla="*/ 43 w 55"/>
                <a:gd name="T13" fmla="*/ 62 h 62"/>
                <a:gd name="T14" fmla="*/ 11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11" y="62"/>
                  </a:moveTo>
                  <a:cubicBezTo>
                    <a:pt x="11" y="62"/>
                    <a:pt x="15" y="56"/>
                    <a:pt x="13" y="50"/>
                  </a:cubicBezTo>
                  <a:cubicBezTo>
                    <a:pt x="10" y="45"/>
                    <a:pt x="0" y="37"/>
                    <a:pt x="0" y="28"/>
                  </a:cubicBezTo>
                  <a:cubicBezTo>
                    <a:pt x="0" y="12"/>
                    <a:pt x="12" y="0"/>
                    <a:pt x="28" y="0"/>
                  </a:cubicBezTo>
                  <a:cubicBezTo>
                    <a:pt x="44" y="0"/>
                    <a:pt x="55" y="13"/>
                    <a:pt x="55" y="28"/>
                  </a:cubicBezTo>
                  <a:cubicBezTo>
                    <a:pt x="55" y="38"/>
                    <a:pt x="46" y="45"/>
                    <a:pt x="43" y="50"/>
                  </a:cubicBezTo>
                  <a:cubicBezTo>
                    <a:pt x="40" y="54"/>
                    <a:pt x="43" y="62"/>
                    <a:pt x="43" y="62"/>
                  </a:cubicBezTo>
                  <a:lnTo>
                    <a:pt x="11" y="62"/>
                  </a:lnTo>
                  <a:close/>
                </a:path>
              </a:pathLst>
            </a:cu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35" name="Line 107">
              <a:extLst/>
            </p:cNvPr>
            <p:cNvSpPr>
              <a:spLocks noChangeShapeType="1"/>
            </p:cNvSpPr>
            <p:nvPr/>
          </p:nvSpPr>
          <p:spPr bwMode="auto">
            <a:xfrm>
              <a:off x="9436475" y="1655862"/>
              <a:ext cx="124635" cy="0"/>
            </a:xfrm>
            <a:prstGeom prst="line">
              <a:avLst/>
            </a:pr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36" name="Line 108">
              <a:extLst/>
            </p:cNvPr>
            <p:cNvSpPr>
              <a:spLocks noChangeShapeType="1"/>
            </p:cNvSpPr>
            <p:nvPr/>
          </p:nvSpPr>
          <p:spPr bwMode="auto">
            <a:xfrm>
              <a:off x="9454051" y="1689681"/>
              <a:ext cx="91080" cy="0"/>
            </a:xfrm>
            <a:prstGeom prst="line">
              <a:avLst/>
            </a:pr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37" name="Freeform 109">
              <a:extLst/>
            </p:cNvPr>
            <p:cNvSpPr>
              <a:spLocks/>
            </p:cNvSpPr>
            <p:nvPr/>
          </p:nvSpPr>
          <p:spPr bwMode="auto">
            <a:xfrm>
              <a:off x="9431681" y="1480425"/>
              <a:ext cx="49535" cy="131049"/>
            </a:xfrm>
            <a:custGeom>
              <a:avLst/>
              <a:gdLst>
                <a:gd name="T0" fmla="*/ 31 w 31"/>
                <a:gd name="T1" fmla="*/ 83 h 83"/>
                <a:gd name="T2" fmla="*/ 31 w 31"/>
                <a:gd name="T3" fmla="*/ 56 h 83"/>
                <a:gd name="T4" fmla="*/ 0 w 31"/>
                <a:gd name="T5" fmla="*/ 0 h 83"/>
              </a:gdLst>
              <a:ahLst/>
              <a:cxnLst>
                <a:cxn ang="0">
                  <a:pos x="T0" y="T1"/>
                </a:cxn>
                <a:cxn ang="0">
                  <a:pos x="T2" y="T3"/>
                </a:cxn>
                <a:cxn ang="0">
                  <a:pos x="T4" y="T5"/>
                </a:cxn>
              </a:cxnLst>
              <a:rect l="0" t="0" r="r" b="b"/>
              <a:pathLst>
                <a:path w="31" h="83">
                  <a:moveTo>
                    <a:pt x="31" y="83"/>
                  </a:moveTo>
                  <a:lnTo>
                    <a:pt x="31" y="56"/>
                  </a:lnTo>
                  <a:lnTo>
                    <a:pt x="0" y="0"/>
                  </a:lnTo>
                </a:path>
              </a:pathLst>
            </a:cu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38" name="Freeform 110">
              <a:extLst/>
            </p:cNvPr>
            <p:cNvSpPr>
              <a:spLocks/>
            </p:cNvSpPr>
            <p:nvPr/>
          </p:nvSpPr>
          <p:spPr bwMode="auto">
            <a:xfrm>
              <a:off x="9516369" y="1480425"/>
              <a:ext cx="49534" cy="131049"/>
            </a:xfrm>
            <a:custGeom>
              <a:avLst/>
              <a:gdLst>
                <a:gd name="T0" fmla="*/ 0 w 31"/>
                <a:gd name="T1" fmla="*/ 83 h 83"/>
                <a:gd name="T2" fmla="*/ 0 w 31"/>
                <a:gd name="T3" fmla="*/ 56 h 83"/>
                <a:gd name="T4" fmla="*/ 31 w 31"/>
                <a:gd name="T5" fmla="*/ 0 h 83"/>
              </a:gdLst>
              <a:ahLst/>
              <a:cxnLst>
                <a:cxn ang="0">
                  <a:pos x="T0" y="T1"/>
                </a:cxn>
                <a:cxn ang="0">
                  <a:pos x="T2" y="T3"/>
                </a:cxn>
                <a:cxn ang="0">
                  <a:pos x="T4" y="T5"/>
                </a:cxn>
              </a:cxnLst>
              <a:rect l="0" t="0" r="r" b="b"/>
              <a:pathLst>
                <a:path w="31" h="83">
                  <a:moveTo>
                    <a:pt x="0" y="83"/>
                  </a:moveTo>
                  <a:lnTo>
                    <a:pt x="0" y="56"/>
                  </a:lnTo>
                  <a:lnTo>
                    <a:pt x="31" y="0"/>
                  </a:lnTo>
                </a:path>
              </a:pathLst>
            </a:cu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39" name="Freeform 111">
              <a:extLst/>
            </p:cNvPr>
            <p:cNvSpPr>
              <a:spLocks/>
            </p:cNvSpPr>
            <p:nvPr/>
          </p:nvSpPr>
          <p:spPr bwMode="auto">
            <a:xfrm>
              <a:off x="9457247" y="1461402"/>
              <a:ext cx="81492" cy="27477"/>
            </a:xfrm>
            <a:custGeom>
              <a:avLst/>
              <a:gdLst>
                <a:gd name="T0" fmla="*/ 0 w 51"/>
                <a:gd name="T1" fmla="*/ 3 h 17"/>
                <a:gd name="T2" fmla="*/ 12 w 51"/>
                <a:gd name="T3" fmla="*/ 17 h 17"/>
                <a:gd name="T4" fmla="*/ 26 w 51"/>
                <a:gd name="T5" fmla="*/ 3 h 17"/>
                <a:gd name="T6" fmla="*/ 37 w 51"/>
                <a:gd name="T7" fmla="*/ 17 h 17"/>
                <a:gd name="T8" fmla="*/ 51 w 51"/>
                <a:gd name="T9" fmla="*/ 0 h 17"/>
              </a:gdLst>
              <a:ahLst/>
              <a:cxnLst>
                <a:cxn ang="0">
                  <a:pos x="T0" y="T1"/>
                </a:cxn>
                <a:cxn ang="0">
                  <a:pos x="T2" y="T3"/>
                </a:cxn>
                <a:cxn ang="0">
                  <a:pos x="T4" y="T5"/>
                </a:cxn>
                <a:cxn ang="0">
                  <a:pos x="T6" y="T7"/>
                </a:cxn>
                <a:cxn ang="0">
                  <a:pos x="T8" y="T9"/>
                </a:cxn>
              </a:cxnLst>
              <a:rect l="0" t="0" r="r" b="b"/>
              <a:pathLst>
                <a:path w="51" h="17">
                  <a:moveTo>
                    <a:pt x="0" y="3"/>
                  </a:moveTo>
                  <a:lnTo>
                    <a:pt x="12" y="17"/>
                  </a:lnTo>
                  <a:lnTo>
                    <a:pt x="26" y="3"/>
                  </a:lnTo>
                  <a:lnTo>
                    <a:pt x="37" y="17"/>
                  </a:lnTo>
                  <a:lnTo>
                    <a:pt x="51" y="0"/>
                  </a:lnTo>
                </a:path>
              </a:pathLst>
            </a:cu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40" name="Rectangle 112">
              <a:extLst/>
            </p:cNvPr>
            <p:cNvSpPr>
              <a:spLocks noChangeArrowheads="1"/>
            </p:cNvSpPr>
            <p:nvPr/>
          </p:nvSpPr>
          <p:spPr bwMode="auto">
            <a:xfrm>
              <a:off x="9428485" y="1619928"/>
              <a:ext cx="142212" cy="35933"/>
            </a:xfrm>
            <a:prstGeom prst="rect">
              <a:avLst/>
            </a:pr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41" name="Rectangle 113">
              <a:extLst/>
            </p:cNvPr>
            <p:cNvSpPr>
              <a:spLocks noChangeArrowheads="1"/>
            </p:cNvSpPr>
            <p:nvPr/>
          </p:nvSpPr>
          <p:spPr bwMode="auto">
            <a:xfrm>
              <a:off x="9444464" y="1655862"/>
              <a:ext cx="107058" cy="33819"/>
            </a:xfrm>
            <a:prstGeom prst="rect">
              <a:avLst/>
            </a:pr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42" name="Rectangle 114">
              <a:extLst/>
            </p:cNvPr>
            <p:cNvSpPr>
              <a:spLocks noChangeArrowheads="1"/>
            </p:cNvSpPr>
            <p:nvPr/>
          </p:nvSpPr>
          <p:spPr bwMode="auto">
            <a:xfrm>
              <a:off x="9463638" y="1689681"/>
              <a:ext cx="70307" cy="35932"/>
            </a:xfrm>
            <a:prstGeom prst="rect">
              <a:avLst/>
            </a:pr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grpSp>
      <p:grpSp>
        <p:nvGrpSpPr>
          <p:cNvPr id="43" name="Group 55"/>
          <p:cNvGrpSpPr>
            <a:grpSpLocks/>
          </p:cNvGrpSpPr>
          <p:nvPr/>
        </p:nvGrpSpPr>
        <p:grpSpPr bwMode="auto">
          <a:xfrm>
            <a:off x="7597156" y="3637707"/>
            <a:ext cx="342900" cy="261938"/>
            <a:chOff x="10088563" y="2120901"/>
            <a:chExt cx="342900" cy="350837"/>
          </a:xfrm>
        </p:grpSpPr>
        <p:sp>
          <p:nvSpPr>
            <p:cNvPr id="44" name="Freeform 154">
              <a:extLst/>
            </p:cNvPr>
            <p:cNvSpPr>
              <a:spLocks/>
            </p:cNvSpPr>
            <p:nvPr/>
          </p:nvSpPr>
          <p:spPr bwMode="auto">
            <a:xfrm>
              <a:off x="10150475" y="2120901"/>
              <a:ext cx="209550" cy="280669"/>
            </a:xfrm>
            <a:custGeom>
              <a:avLst/>
              <a:gdLst>
                <a:gd name="T0" fmla="*/ 0 w 48"/>
                <a:gd name="T1" fmla="*/ 0 h 64"/>
                <a:gd name="T2" fmla="*/ 0 w 48"/>
                <a:gd name="T3" fmla="*/ 29 h 64"/>
                <a:gd name="T4" fmla="*/ 16 w 48"/>
                <a:gd name="T5" fmla="*/ 51 h 64"/>
                <a:gd name="T6" fmla="*/ 16 w 48"/>
                <a:gd name="T7" fmla="*/ 64 h 64"/>
                <a:gd name="T8" fmla="*/ 32 w 48"/>
                <a:gd name="T9" fmla="*/ 64 h 64"/>
                <a:gd name="T10" fmla="*/ 32 w 48"/>
                <a:gd name="T11" fmla="*/ 51 h 64"/>
                <a:gd name="T12" fmla="*/ 48 w 48"/>
                <a:gd name="T13" fmla="*/ 29 h 64"/>
                <a:gd name="T14" fmla="*/ 48 w 48"/>
                <a:gd name="T15" fmla="*/ 0 h 64"/>
                <a:gd name="T16" fmla="*/ 0 w 48"/>
                <a:gd name="T17"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64">
                  <a:moveTo>
                    <a:pt x="0" y="0"/>
                  </a:moveTo>
                  <a:cubicBezTo>
                    <a:pt x="0" y="29"/>
                    <a:pt x="0" y="29"/>
                    <a:pt x="0" y="29"/>
                  </a:cubicBezTo>
                  <a:cubicBezTo>
                    <a:pt x="0" y="39"/>
                    <a:pt x="7" y="48"/>
                    <a:pt x="16" y="51"/>
                  </a:cubicBezTo>
                  <a:cubicBezTo>
                    <a:pt x="16" y="64"/>
                    <a:pt x="16" y="64"/>
                    <a:pt x="16" y="64"/>
                  </a:cubicBezTo>
                  <a:cubicBezTo>
                    <a:pt x="32" y="64"/>
                    <a:pt x="32" y="64"/>
                    <a:pt x="32" y="64"/>
                  </a:cubicBezTo>
                  <a:cubicBezTo>
                    <a:pt x="32" y="51"/>
                    <a:pt x="32" y="51"/>
                    <a:pt x="32" y="51"/>
                  </a:cubicBezTo>
                  <a:cubicBezTo>
                    <a:pt x="42" y="48"/>
                    <a:pt x="48" y="39"/>
                    <a:pt x="48" y="29"/>
                  </a:cubicBezTo>
                  <a:cubicBezTo>
                    <a:pt x="48" y="0"/>
                    <a:pt x="48" y="0"/>
                    <a:pt x="48" y="0"/>
                  </a:cubicBezTo>
                  <a:lnTo>
                    <a:pt x="0" y="0"/>
                  </a:lnTo>
                  <a:close/>
                </a:path>
              </a:pathLst>
            </a:custGeom>
            <a:noFill/>
            <a:ln w="19050"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45" name="Freeform 155">
              <a:extLst/>
            </p:cNvPr>
            <p:cNvSpPr>
              <a:spLocks/>
            </p:cNvSpPr>
            <p:nvPr/>
          </p:nvSpPr>
          <p:spPr bwMode="auto">
            <a:xfrm>
              <a:off x="10185400" y="2401570"/>
              <a:ext cx="139700" cy="27642"/>
            </a:xfrm>
            <a:custGeom>
              <a:avLst/>
              <a:gdLst>
                <a:gd name="T0" fmla="*/ 88 w 88"/>
                <a:gd name="T1" fmla="*/ 17 h 17"/>
                <a:gd name="T2" fmla="*/ 88 w 88"/>
                <a:gd name="T3" fmla="*/ 0 h 17"/>
                <a:gd name="T4" fmla="*/ 0 w 88"/>
                <a:gd name="T5" fmla="*/ 0 h 17"/>
                <a:gd name="T6" fmla="*/ 0 w 88"/>
                <a:gd name="T7" fmla="*/ 17 h 17"/>
              </a:gdLst>
              <a:ahLst/>
              <a:cxnLst>
                <a:cxn ang="0">
                  <a:pos x="T0" y="T1"/>
                </a:cxn>
                <a:cxn ang="0">
                  <a:pos x="T2" y="T3"/>
                </a:cxn>
                <a:cxn ang="0">
                  <a:pos x="T4" y="T5"/>
                </a:cxn>
                <a:cxn ang="0">
                  <a:pos x="T6" y="T7"/>
                </a:cxn>
              </a:cxnLst>
              <a:rect l="0" t="0" r="r" b="b"/>
              <a:pathLst>
                <a:path w="88" h="17">
                  <a:moveTo>
                    <a:pt x="88" y="17"/>
                  </a:moveTo>
                  <a:lnTo>
                    <a:pt x="88" y="0"/>
                  </a:lnTo>
                  <a:lnTo>
                    <a:pt x="0" y="0"/>
                  </a:lnTo>
                  <a:lnTo>
                    <a:pt x="0" y="17"/>
                  </a:lnTo>
                </a:path>
              </a:pathLst>
            </a:custGeom>
            <a:noFill/>
            <a:ln w="19050"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46" name="Rectangle 156">
              <a:extLst/>
            </p:cNvPr>
            <p:cNvSpPr>
              <a:spLocks noChangeArrowheads="1"/>
            </p:cNvSpPr>
            <p:nvPr/>
          </p:nvSpPr>
          <p:spPr bwMode="auto">
            <a:xfrm>
              <a:off x="10150475" y="2437718"/>
              <a:ext cx="209550" cy="34020"/>
            </a:xfrm>
            <a:prstGeom prst="rect">
              <a:avLst/>
            </a:prstGeom>
            <a:noFill/>
            <a:ln w="19050"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47" name="Freeform 157">
              <a:extLst/>
            </p:cNvPr>
            <p:cNvSpPr>
              <a:spLocks/>
            </p:cNvSpPr>
            <p:nvPr/>
          </p:nvSpPr>
          <p:spPr bwMode="auto">
            <a:xfrm>
              <a:off x="10194925" y="2161301"/>
              <a:ext cx="127000" cy="123324"/>
            </a:xfrm>
            <a:custGeom>
              <a:avLst/>
              <a:gdLst>
                <a:gd name="T0" fmla="*/ 53 w 81"/>
                <a:gd name="T1" fmla="*/ 25 h 78"/>
                <a:gd name="T2" fmla="*/ 81 w 81"/>
                <a:gd name="T3" fmla="*/ 28 h 78"/>
                <a:gd name="T4" fmla="*/ 61 w 81"/>
                <a:gd name="T5" fmla="*/ 50 h 78"/>
                <a:gd name="T6" fmla="*/ 67 w 81"/>
                <a:gd name="T7" fmla="*/ 78 h 78"/>
                <a:gd name="T8" fmla="*/ 39 w 81"/>
                <a:gd name="T9" fmla="*/ 64 h 78"/>
                <a:gd name="T10" fmla="*/ 14 w 81"/>
                <a:gd name="T11" fmla="*/ 78 h 78"/>
                <a:gd name="T12" fmla="*/ 20 w 81"/>
                <a:gd name="T13" fmla="*/ 50 h 78"/>
                <a:gd name="T14" fmla="*/ 0 w 81"/>
                <a:gd name="T15" fmla="*/ 31 h 78"/>
                <a:gd name="T16" fmla="*/ 28 w 81"/>
                <a:gd name="T17" fmla="*/ 25 h 78"/>
                <a:gd name="T18" fmla="*/ 39 w 81"/>
                <a:gd name="T19" fmla="*/ 0 h 78"/>
                <a:gd name="T20" fmla="*/ 53 w 81"/>
                <a:gd name="T21" fmla="*/ 25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 h="78">
                  <a:moveTo>
                    <a:pt x="53" y="25"/>
                  </a:moveTo>
                  <a:lnTo>
                    <a:pt x="81" y="28"/>
                  </a:lnTo>
                  <a:lnTo>
                    <a:pt x="61" y="50"/>
                  </a:lnTo>
                  <a:lnTo>
                    <a:pt x="67" y="78"/>
                  </a:lnTo>
                  <a:lnTo>
                    <a:pt x="39" y="64"/>
                  </a:lnTo>
                  <a:lnTo>
                    <a:pt x="14" y="78"/>
                  </a:lnTo>
                  <a:lnTo>
                    <a:pt x="20" y="50"/>
                  </a:lnTo>
                  <a:lnTo>
                    <a:pt x="0" y="31"/>
                  </a:lnTo>
                  <a:lnTo>
                    <a:pt x="28" y="25"/>
                  </a:lnTo>
                  <a:lnTo>
                    <a:pt x="39" y="0"/>
                  </a:lnTo>
                  <a:lnTo>
                    <a:pt x="53" y="25"/>
                  </a:lnTo>
                  <a:close/>
                </a:path>
              </a:pathLst>
            </a:custGeom>
            <a:noFill/>
            <a:ln w="19050"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48" name="Freeform 158">
              <a:extLst/>
            </p:cNvPr>
            <p:cNvSpPr>
              <a:spLocks/>
            </p:cNvSpPr>
            <p:nvPr/>
          </p:nvSpPr>
          <p:spPr bwMode="auto">
            <a:xfrm>
              <a:off x="10088563" y="2157048"/>
              <a:ext cx="61912" cy="129702"/>
            </a:xfrm>
            <a:custGeom>
              <a:avLst/>
              <a:gdLst>
                <a:gd name="T0" fmla="*/ 14 w 14"/>
                <a:gd name="T1" fmla="*/ 30 h 30"/>
                <a:gd name="T2" fmla="*/ 0 w 14"/>
                <a:gd name="T3" fmla="*/ 0 h 30"/>
                <a:gd name="T4" fmla="*/ 12 w 14"/>
                <a:gd name="T5" fmla="*/ 0 h 30"/>
              </a:gdLst>
              <a:ahLst/>
              <a:cxnLst>
                <a:cxn ang="0">
                  <a:pos x="T0" y="T1"/>
                </a:cxn>
                <a:cxn ang="0">
                  <a:pos x="T2" y="T3"/>
                </a:cxn>
                <a:cxn ang="0">
                  <a:pos x="T4" y="T5"/>
                </a:cxn>
              </a:cxnLst>
              <a:rect l="0" t="0" r="r" b="b"/>
              <a:pathLst>
                <a:path w="14" h="30">
                  <a:moveTo>
                    <a:pt x="14" y="30"/>
                  </a:moveTo>
                  <a:cubicBezTo>
                    <a:pt x="6" y="30"/>
                    <a:pt x="0" y="12"/>
                    <a:pt x="0" y="0"/>
                  </a:cubicBezTo>
                  <a:cubicBezTo>
                    <a:pt x="12" y="0"/>
                    <a:pt x="12" y="0"/>
                    <a:pt x="12" y="0"/>
                  </a:cubicBezTo>
                </a:path>
              </a:pathLst>
            </a:custGeom>
            <a:noFill/>
            <a:ln w="19050"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49" name="Freeform 159">
              <a:extLst/>
            </p:cNvPr>
            <p:cNvSpPr>
              <a:spLocks/>
            </p:cNvSpPr>
            <p:nvPr/>
          </p:nvSpPr>
          <p:spPr bwMode="auto">
            <a:xfrm>
              <a:off x="10366375" y="2157048"/>
              <a:ext cx="65088" cy="129702"/>
            </a:xfrm>
            <a:custGeom>
              <a:avLst/>
              <a:gdLst>
                <a:gd name="T0" fmla="*/ 0 w 15"/>
                <a:gd name="T1" fmla="*/ 30 h 30"/>
                <a:gd name="T2" fmla="*/ 15 w 15"/>
                <a:gd name="T3" fmla="*/ 0 h 30"/>
                <a:gd name="T4" fmla="*/ 1 w 15"/>
                <a:gd name="T5" fmla="*/ 0 h 30"/>
              </a:gdLst>
              <a:ahLst/>
              <a:cxnLst>
                <a:cxn ang="0">
                  <a:pos x="T0" y="T1"/>
                </a:cxn>
                <a:cxn ang="0">
                  <a:pos x="T2" y="T3"/>
                </a:cxn>
                <a:cxn ang="0">
                  <a:pos x="T4" y="T5"/>
                </a:cxn>
              </a:cxnLst>
              <a:rect l="0" t="0" r="r" b="b"/>
              <a:pathLst>
                <a:path w="15" h="30">
                  <a:moveTo>
                    <a:pt x="0" y="30"/>
                  </a:moveTo>
                  <a:cubicBezTo>
                    <a:pt x="8" y="30"/>
                    <a:pt x="15" y="12"/>
                    <a:pt x="15" y="0"/>
                  </a:cubicBezTo>
                  <a:cubicBezTo>
                    <a:pt x="1" y="0"/>
                    <a:pt x="1" y="0"/>
                    <a:pt x="1" y="0"/>
                  </a:cubicBezTo>
                </a:path>
              </a:pathLst>
            </a:custGeom>
            <a:noFill/>
            <a:ln w="19050"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grpSp>
      <p:grpSp>
        <p:nvGrpSpPr>
          <p:cNvPr id="50" name="Group 62"/>
          <p:cNvGrpSpPr>
            <a:grpSpLocks/>
          </p:cNvGrpSpPr>
          <p:nvPr/>
        </p:nvGrpSpPr>
        <p:grpSpPr bwMode="auto">
          <a:xfrm>
            <a:off x="6228731" y="2574082"/>
            <a:ext cx="282575" cy="290513"/>
            <a:chOff x="9359901" y="2100263"/>
            <a:chExt cx="282575" cy="388938"/>
          </a:xfrm>
        </p:grpSpPr>
        <p:sp>
          <p:nvSpPr>
            <p:cNvPr id="51" name="Freeform 163">
              <a:extLst/>
            </p:cNvPr>
            <p:cNvSpPr>
              <a:spLocks/>
            </p:cNvSpPr>
            <p:nvPr/>
          </p:nvSpPr>
          <p:spPr bwMode="auto">
            <a:xfrm>
              <a:off x="9404351" y="2100263"/>
              <a:ext cx="233362" cy="297548"/>
            </a:xfrm>
            <a:custGeom>
              <a:avLst/>
              <a:gdLst>
                <a:gd name="T0" fmla="*/ 39 w 53"/>
                <a:gd name="T1" fmla="*/ 68 h 68"/>
                <a:gd name="T2" fmla="*/ 50 w 53"/>
                <a:gd name="T3" fmla="*/ 26 h 68"/>
                <a:gd name="T4" fmla="*/ 36 w 53"/>
                <a:gd name="T5" fmla="*/ 1 h 68"/>
                <a:gd name="T6" fmla="*/ 11 w 53"/>
                <a:gd name="T7" fmla="*/ 15 h 68"/>
                <a:gd name="T8" fmla="*/ 0 w 53"/>
                <a:gd name="T9" fmla="*/ 58 h 68"/>
                <a:gd name="T10" fmla="*/ 39 w 53"/>
                <a:gd name="T11" fmla="*/ 68 h 68"/>
              </a:gdLst>
              <a:ahLst/>
              <a:cxnLst>
                <a:cxn ang="0">
                  <a:pos x="T0" y="T1"/>
                </a:cxn>
                <a:cxn ang="0">
                  <a:pos x="T2" y="T3"/>
                </a:cxn>
                <a:cxn ang="0">
                  <a:pos x="T4" y="T5"/>
                </a:cxn>
                <a:cxn ang="0">
                  <a:pos x="T6" y="T7"/>
                </a:cxn>
                <a:cxn ang="0">
                  <a:pos x="T8" y="T9"/>
                </a:cxn>
                <a:cxn ang="0">
                  <a:pos x="T10" y="T11"/>
                </a:cxn>
              </a:cxnLst>
              <a:rect l="0" t="0" r="r" b="b"/>
              <a:pathLst>
                <a:path w="53" h="68">
                  <a:moveTo>
                    <a:pt x="39" y="68"/>
                  </a:moveTo>
                  <a:cubicBezTo>
                    <a:pt x="50" y="26"/>
                    <a:pt x="50" y="26"/>
                    <a:pt x="50" y="26"/>
                  </a:cubicBezTo>
                  <a:cubicBezTo>
                    <a:pt x="53" y="15"/>
                    <a:pt x="40" y="2"/>
                    <a:pt x="36" y="1"/>
                  </a:cubicBezTo>
                  <a:cubicBezTo>
                    <a:pt x="31" y="0"/>
                    <a:pt x="14" y="5"/>
                    <a:pt x="11" y="15"/>
                  </a:cubicBezTo>
                  <a:cubicBezTo>
                    <a:pt x="0" y="58"/>
                    <a:pt x="0" y="58"/>
                    <a:pt x="0" y="58"/>
                  </a:cubicBezTo>
                  <a:lnTo>
                    <a:pt x="39" y="68"/>
                  </a:lnTo>
                  <a:close/>
                </a:path>
              </a:pathLst>
            </a:cu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52" name="Freeform 164">
              <a:extLst/>
            </p:cNvPr>
            <p:cNvSpPr>
              <a:spLocks/>
            </p:cNvSpPr>
            <p:nvPr/>
          </p:nvSpPr>
          <p:spPr bwMode="auto">
            <a:xfrm>
              <a:off x="9434513" y="2365931"/>
              <a:ext cx="96838" cy="63760"/>
            </a:xfrm>
            <a:custGeom>
              <a:avLst/>
              <a:gdLst>
                <a:gd name="T0" fmla="*/ 9 w 62"/>
                <a:gd name="T1" fmla="*/ 0 h 39"/>
                <a:gd name="T2" fmla="*/ 62 w 62"/>
                <a:gd name="T3" fmla="*/ 14 h 39"/>
                <a:gd name="T4" fmla="*/ 56 w 62"/>
                <a:gd name="T5" fmla="*/ 39 h 39"/>
                <a:gd name="T6" fmla="*/ 0 w 62"/>
                <a:gd name="T7" fmla="*/ 25 h 39"/>
                <a:gd name="T8" fmla="*/ 9 w 62"/>
                <a:gd name="T9" fmla="*/ 0 h 39"/>
              </a:gdLst>
              <a:ahLst/>
              <a:cxnLst>
                <a:cxn ang="0">
                  <a:pos x="T0" y="T1"/>
                </a:cxn>
                <a:cxn ang="0">
                  <a:pos x="T2" y="T3"/>
                </a:cxn>
                <a:cxn ang="0">
                  <a:pos x="T4" y="T5"/>
                </a:cxn>
                <a:cxn ang="0">
                  <a:pos x="T6" y="T7"/>
                </a:cxn>
                <a:cxn ang="0">
                  <a:pos x="T8" y="T9"/>
                </a:cxn>
              </a:cxnLst>
              <a:rect l="0" t="0" r="r" b="b"/>
              <a:pathLst>
                <a:path w="62" h="39">
                  <a:moveTo>
                    <a:pt x="9" y="0"/>
                  </a:moveTo>
                  <a:lnTo>
                    <a:pt x="62" y="14"/>
                  </a:lnTo>
                  <a:lnTo>
                    <a:pt x="56" y="39"/>
                  </a:lnTo>
                  <a:lnTo>
                    <a:pt x="0" y="25"/>
                  </a:lnTo>
                  <a:lnTo>
                    <a:pt x="9" y="0"/>
                  </a:lnTo>
                  <a:close/>
                </a:path>
              </a:pathLst>
            </a:cu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53" name="Freeform 165">
              <a:extLst/>
            </p:cNvPr>
            <p:cNvSpPr>
              <a:spLocks/>
            </p:cNvSpPr>
            <p:nvPr/>
          </p:nvSpPr>
          <p:spPr bwMode="auto">
            <a:xfrm>
              <a:off x="9359901" y="2227783"/>
              <a:ext cx="74612" cy="114768"/>
            </a:xfrm>
            <a:custGeom>
              <a:avLst/>
              <a:gdLst>
                <a:gd name="T0" fmla="*/ 47 w 47"/>
                <a:gd name="T1" fmla="*/ 0 h 72"/>
                <a:gd name="T2" fmla="*/ 14 w 47"/>
                <a:gd name="T3" fmla="*/ 19 h 72"/>
                <a:gd name="T4" fmla="*/ 0 w 47"/>
                <a:gd name="T5" fmla="*/ 72 h 72"/>
                <a:gd name="T6" fmla="*/ 33 w 47"/>
                <a:gd name="T7" fmla="*/ 52 h 72"/>
              </a:gdLst>
              <a:ahLst/>
              <a:cxnLst>
                <a:cxn ang="0">
                  <a:pos x="T0" y="T1"/>
                </a:cxn>
                <a:cxn ang="0">
                  <a:pos x="T2" y="T3"/>
                </a:cxn>
                <a:cxn ang="0">
                  <a:pos x="T4" y="T5"/>
                </a:cxn>
                <a:cxn ang="0">
                  <a:pos x="T6" y="T7"/>
                </a:cxn>
              </a:cxnLst>
              <a:rect l="0" t="0" r="r" b="b"/>
              <a:pathLst>
                <a:path w="47" h="72">
                  <a:moveTo>
                    <a:pt x="47" y="0"/>
                  </a:moveTo>
                  <a:lnTo>
                    <a:pt x="14" y="19"/>
                  </a:lnTo>
                  <a:lnTo>
                    <a:pt x="0" y="72"/>
                  </a:lnTo>
                  <a:lnTo>
                    <a:pt x="33" y="52"/>
                  </a:lnTo>
                </a:path>
              </a:pathLst>
            </a:cu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54" name="Freeform 166">
              <a:extLst/>
            </p:cNvPr>
            <p:cNvSpPr>
              <a:spLocks/>
            </p:cNvSpPr>
            <p:nvPr/>
          </p:nvSpPr>
          <p:spPr bwMode="auto">
            <a:xfrm>
              <a:off x="9590088" y="2270290"/>
              <a:ext cx="52388" cy="140272"/>
            </a:xfrm>
            <a:custGeom>
              <a:avLst/>
              <a:gdLst>
                <a:gd name="T0" fmla="*/ 14 w 33"/>
                <a:gd name="T1" fmla="*/ 0 h 89"/>
                <a:gd name="T2" fmla="*/ 33 w 33"/>
                <a:gd name="T3" fmla="*/ 34 h 89"/>
                <a:gd name="T4" fmla="*/ 19 w 33"/>
                <a:gd name="T5" fmla="*/ 89 h 89"/>
                <a:gd name="T6" fmla="*/ 0 w 33"/>
                <a:gd name="T7" fmla="*/ 53 h 89"/>
              </a:gdLst>
              <a:ahLst/>
              <a:cxnLst>
                <a:cxn ang="0">
                  <a:pos x="T0" y="T1"/>
                </a:cxn>
                <a:cxn ang="0">
                  <a:pos x="T2" y="T3"/>
                </a:cxn>
                <a:cxn ang="0">
                  <a:pos x="T4" y="T5"/>
                </a:cxn>
                <a:cxn ang="0">
                  <a:pos x="T6" y="T7"/>
                </a:cxn>
              </a:cxnLst>
              <a:rect l="0" t="0" r="r" b="b"/>
              <a:pathLst>
                <a:path w="33" h="89">
                  <a:moveTo>
                    <a:pt x="14" y="0"/>
                  </a:moveTo>
                  <a:lnTo>
                    <a:pt x="33" y="34"/>
                  </a:lnTo>
                  <a:lnTo>
                    <a:pt x="19" y="89"/>
                  </a:lnTo>
                  <a:lnTo>
                    <a:pt x="0" y="53"/>
                  </a:lnTo>
                </a:path>
              </a:pathLst>
            </a:cu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55" name="Freeform 167">
              <a:extLst/>
            </p:cNvPr>
            <p:cNvSpPr>
              <a:spLocks/>
            </p:cNvSpPr>
            <p:nvPr/>
          </p:nvSpPr>
          <p:spPr bwMode="auto">
            <a:xfrm>
              <a:off x="9478963" y="2166149"/>
              <a:ext cx="106363" cy="104141"/>
            </a:xfrm>
            <a:custGeom>
              <a:avLst/>
              <a:gdLst>
                <a:gd name="T0" fmla="*/ 1 w 24"/>
                <a:gd name="T1" fmla="*/ 10 h 24"/>
                <a:gd name="T2" fmla="*/ 15 w 24"/>
                <a:gd name="T3" fmla="*/ 2 h 24"/>
                <a:gd name="T4" fmla="*/ 23 w 24"/>
                <a:gd name="T5" fmla="*/ 15 h 24"/>
                <a:gd name="T6" fmla="*/ 9 w 24"/>
                <a:gd name="T7" fmla="*/ 23 h 24"/>
                <a:gd name="T8" fmla="*/ 1 w 24"/>
                <a:gd name="T9" fmla="*/ 10 h 24"/>
              </a:gdLst>
              <a:ahLst/>
              <a:cxnLst>
                <a:cxn ang="0">
                  <a:pos x="T0" y="T1"/>
                </a:cxn>
                <a:cxn ang="0">
                  <a:pos x="T2" y="T3"/>
                </a:cxn>
                <a:cxn ang="0">
                  <a:pos x="T4" y="T5"/>
                </a:cxn>
                <a:cxn ang="0">
                  <a:pos x="T6" y="T7"/>
                </a:cxn>
                <a:cxn ang="0">
                  <a:pos x="T8" y="T9"/>
                </a:cxn>
              </a:cxnLst>
              <a:rect l="0" t="0" r="r" b="b"/>
              <a:pathLst>
                <a:path w="24" h="24">
                  <a:moveTo>
                    <a:pt x="1" y="10"/>
                  </a:moveTo>
                  <a:cubicBezTo>
                    <a:pt x="3" y="4"/>
                    <a:pt x="9" y="0"/>
                    <a:pt x="15" y="2"/>
                  </a:cubicBezTo>
                  <a:cubicBezTo>
                    <a:pt x="21" y="3"/>
                    <a:pt x="24" y="9"/>
                    <a:pt x="23" y="15"/>
                  </a:cubicBezTo>
                  <a:cubicBezTo>
                    <a:pt x="21" y="21"/>
                    <a:pt x="15" y="24"/>
                    <a:pt x="9" y="23"/>
                  </a:cubicBezTo>
                  <a:cubicBezTo>
                    <a:pt x="3" y="21"/>
                    <a:pt x="0" y="15"/>
                    <a:pt x="1" y="10"/>
                  </a:cubicBezTo>
                  <a:close/>
                </a:path>
              </a:pathLst>
            </a:cu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56" name="Line 168">
              <a:extLst/>
            </p:cNvPr>
            <p:cNvSpPr>
              <a:spLocks noChangeShapeType="1"/>
            </p:cNvSpPr>
            <p:nvPr/>
          </p:nvSpPr>
          <p:spPr bwMode="auto">
            <a:xfrm flipH="1">
              <a:off x="9434513" y="2431816"/>
              <a:ext cx="11113" cy="44633"/>
            </a:xfrm>
            <a:prstGeom prst="line">
              <a:avLst/>
            </a:pr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57" name="Line 169">
              <a:extLst/>
            </p:cNvPr>
            <p:cNvSpPr>
              <a:spLocks noChangeShapeType="1"/>
            </p:cNvSpPr>
            <p:nvPr/>
          </p:nvSpPr>
          <p:spPr bwMode="auto">
            <a:xfrm flipH="1">
              <a:off x="9491663" y="2446694"/>
              <a:ext cx="7938" cy="42507"/>
            </a:xfrm>
            <a:prstGeom prst="line">
              <a:avLst/>
            </a:pr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58" name="Line 170">
              <a:extLst/>
            </p:cNvPr>
            <p:cNvSpPr>
              <a:spLocks noChangeShapeType="1"/>
            </p:cNvSpPr>
            <p:nvPr/>
          </p:nvSpPr>
          <p:spPr bwMode="auto">
            <a:xfrm flipH="1">
              <a:off x="9461501" y="2442444"/>
              <a:ext cx="12700" cy="42507"/>
            </a:xfrm>
            <a:prstGeom prst="line">
              <a:avLst/>
            </a:pr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59" name="Line 171">
              <a:extLst/>
            </p:cNvPr>
            <p:cNvSpPr>
              <a:spLocks noChangeShapeType="1"/>
            </p:cNvSpPr>
            <p:nvPr/>
          </p:nvSpPr>
          <p:spPr bwMode="auto">
            <a:xfrm flipH="1">
              <a:off x="9510713" y="2204405"/>
              <a:ext cx="33338" cy="12752"/>
            </a:xfrm>
            <a:prstGeom prst="line">
              <a:avLst/>
            </a:pr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60" name="Line 172">
              <a:extLst/>
            </p:cNvPr>
            <p:cNvSpPr>
              <a:spLocks noChangeShapeType="1"/>
            </p:cNvSpPr>
            <p:nvPr/>
          </p:nvSpPr>
          <p:spPr bwMode="auto">
            <a:xfrm flipH="1">
              <a:off x="9536113" y="2227783"/>
              <a:ext cx="14288" cy="4251"/>
            </a:xfrm>
            <a:prstGeom prst="line">
              <a:avLst/>
            </a:pr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grpSp>
      <p:grpSp>
        <p:nvGrpSpPr>
          <p:cNvPr id="61" name="Group 73"/>
          <p:cNvGrpSpPr>
            <a:grpSpLocks/>
          </p:cNvGrpSpPr>
          <p:nvPr/>
        </p:nvGrpSpPr>
        <p:grpSpPr bwMode="auto">
          <a:xfrm>
            <a:off x="6227143" y="4691807"/>
            <a:ext cx="382588" cy="231775"/>
            <a:chOff x="1754188" y="2898776"/>
            <a:chExt cx="384175" cy="307975"/>
          </a:xfrm>
        </p:grpSpPr>
        <p:sp>
          <p:nvSpPr>
            <p:cNvPr id="62" name="Freeform 194">
              <a:extLst/>
            </p:cNvPr>
            <p:cNvSpPr>
              <a:spLocks/>
            </p:cNvSpPr>
            <p:nvPr/>
          </p:nvSpPr>
          <p:spPr bwMode="auto">
            <a:xfrm>
              <a:off x="1754188" y="2947293"/>
              <a:ext cx="157815" cy="149768"/>
            </a:xfrm>
            <a:custGeom>
              <a:avLst/>
              <a:gdLst>
                <a:gd name="T0" fmla="*/ 36 w 36"/>
                <a:gd name="T1" fmla="*/ 34 h 34"/>
                <a:gd name="T2" fmla="*/ 17 w 36"/>
                <a:gd name="T3" fmla="*/ 34 h 34"/>
                <a:gd name="T4" fmla="*/ 0 w 36"/>
                <a:gd name="T5" fmla="*/ 17 h 34"/>
                <a:gd name="T6" fmla="*/ 0 w 36"/>
                <a:gd name="T7" fmla="*/ 17 h 34"/>
                <a:gd name="T8" fmla="*/ 17 w 36"/>
                <a:gd name="T9" fmla="*/ 0 h 34"/>
                <a:gd name="T10" fmla="*/ 36 w 36"/>
                <a:gd name="T11" fmla="*/ 0 h 34"/>
              </a:gdLst>
              <a:ahLst/>
              <a:cxnLst>
                <a:cxn ang="0">
                  <a:pos x="T0" y="T1"/>
                </a:cxn>
                <a:cxn ang="0">
                  <a:pos x="T2" y="T3"/>
                </a:cxn>
                <a:cxn ang="0">
                  <a:pos x="T4" y="T5"/>
                </a:cxn>
                <a:cxn ang="0">
                  <a:pos x="T6" y="T7"/>
                </a:cxn>
                <a:cxn ang="0">
                  <a:pos x="T8" y="T9"/>
                </a:cxn>
                <a:cxn ang="0">
                  <a:pos x="T10" y="T11"/>
                </a:cxn>
              </a:cxnLst>
              <a:rect l="0" t="0" r="r" b="b"/>
              <a:pathLst>
                <a:path w="36" h="34">
                  <a:moveTo>
                    <a:pt x="36" y="34"/>
                  </a:moveTo>
                  <a:cubicBezTo>
                    <a:pt x="17" y="34"/>
                    <a:pt x="17" y="34"/>
                    <a:pt x="17" y="34"/>
                  </a:cubicBezTo>
                  <a:cubicBezTo>
                    <a:pt x="8" y="34"/>
                    <a:pt x="0" y="27"/>
                    <a:pt x="0" y="17"/>
                  </a:cubicBezTo>
                  <a:cubicBezTo>
                    <a:pt x="0" y="17"/>
                    <a:pt x="0" y="17"/>
                    <a:pt x="0" y="17"/>
                  </a:cubicBezTo>
                  <a:cubicBezTo>
                    <a:pt x="0" y="8"/>
                    <a:pt x="8" y="0"/>
                    <a:pt x="17" y="0"/>
                  </a:cubicBezTo>
                  <a:cubicBezTo>
                    <a:pt x="36" y="0"/>
                    <a:pt x="36" y="0"/>
                    <a:pt x="36" y="0"/>
                  </a:cubicBezTo>
                </a:path>
              </a:pathLst>
            </a:cu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63" name="Freeform 195">
              <a:extLst/>
            </p:cNvPr>
            <p:cNvSpPr>
              <a:spLocks/>
            </p:cNvSpPr>
            <p:nvPr/>
          </p:nvSpPr>
          <p:spPr bwMode="auto">
            <a:xfrm>
              <a:off x="1921567" y="2898776"/>
              <a:ext cx="71733" cy="246803"/>
            </a:xfrm>
            <a:custGeom>
              <a:avLst/>
              <a:gdLst>
                <a:gd name="T0" fmla="*/ 0 w 46"/>
                <a:gd name="T1" fmla="*/ 125 h 155"/>
                <a:gd name="T2" fmla="*/ 46 w 46"/>
                <a:gd name="T3" fmla="*/ 155 h 155"/>
                <a:gd name="T4" fmla="*/ 46 w 46"/>
                <a:gd name="T5" fmla="*/ 0 h 155"/>
                <a:gd name="T6" fmla="*/ 0 w 46"/>
                <a:gd name="T7" fmla="*/ 30 h 155"/>
                <a:gd name="T8" fmla="*/ 0 w 46"/>
                <a:gd name="T9" fmla="*/ 125 h 155"/>
              </a:gdLst>
              <a:ahLst/>
              <a:cxnLst>
                <a:cxn ang="0">
                  <a:pos x="T0" y="T1"/>
                </a:cxn>
                <a:cxn ang="0">
                  <a:pos x="T2" y="T3"/>
                </a:cxn>
                <a:cxn ang="0">
                  <a:pos x="T4" y="T5"/>
                </a:cxn>
                <a:cxn ang="0">
                  <a:pos x="T6" y="T7"/>
                </a:cxn>
                <a:cxn ang="0">
                  <a:pos x="T8" y="T9"/>
                </a:cxn>
              </a:cxnLst>
              <a:rect l="0" t="0" r="r" b="b"/>
              <a:pathLst>
                <a:path w="46" h="155">
                  <a:moveTo>
                    <a:pt x="0" y="125"/>
                  </a:moveTo>
                  <a:lnTo>
                    <a:pt x="46" y="155"/>
                  </a:lnTo>
                  <a:lnTo>
                    <a:pt x="46" y="0"/>
                  </a:lnTo>
                  <a:lnTo>
                    <a:pt x="0" y="30"/>
                  </a:lnTo>
                  <a:lnTo>
                    <a:pt x="0" y="125"/>
                  </a:lnTo>
                  <a:close/>
                </a:path>
              </a:pathLst>
            </a:cu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64" name="Line 196">
              <a:extLst/>
            </p:cNvPr>
            <p:cNvSpPr>
              <a:spLocks noChangeShapeType="1"/>
            </p:cNvSpPr>
            <p:nvPr/>
          </p:nvSpPr>
          <p:spPr bwMode="auto">
            <a:xfrm>
              <a:off x="1964607" y="2924089"/>
              <a:ext cx="0" cy="198285"/>
            </a:xfrm>
            <a:prstGeom prst="line">
              <a:avLst/>
            </a:pr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65" name="Freeform 197">
              <a:extLst/>
            </p:cNvPr>
            <p:cNvSpPr>
              <a:spLocks/>
            </p:cNvSpPr>
            <p:nvPr/>
          </p:nvSpPr>
          <p:spPr bwMode="auto">
            <a:xfrm>
              <a:off x="2002865" y="2995809"/>
              <a:ext cx="31882" cy="56955"/>
            </a:xfrm>
            <a:custGeom>
              <a:avLst/>
              <a:gdLst>
                <a:gd name="T0" fmla="*/ 0 w 7"/>
                <a:gd name="T1" fmla="*/ 0 h 13"/>
                <a:gd name="T2" fmla="*/ 7 w 7"/>
                <a:gd name="T3" fmla="*/ 7 h 13"/>
                <a:gd name="T4" fmla="*/ 0 w 7"/>
                <a:gd name="T5" fmla="*/ 13 h 13"/>
              </a:gdLst>
              <a:ahLst/>
              <a:cxnLst>
                <a:cxn ang="0">
                  <a:pos x="T0" y="T1"/>
                </a:cxn>
                <a:cxn ang="0">
                  <a:pos x="T2" y="T3"/>
                </a:cxn>
                <a:cxn ang="0">
                  <a:pos x="T4" y="T5"/>
                </a:cxn>
              </a:cxnLst>
              <a:rect l="0" t="0" r="r" b="b"/>
              <a:pathLst>
                <a:path w="7" h="13">
                  <a:moveTo>
                    <a:pt x="0" y="0"/>
                  </a:moveTo>
                  <a:cubicBezTo>
                    <a:pt x="4" y="0"/>
                    <a:pt x="7" y="3"/>
                    <a:pt x="7" y="7"/>
                  </a:cubicBezTo>
                  <a:cubicBezTo>
                    <a:pt x="7" y="10"/>
                    <a:pt x="4" y="13"/>
                    <a:pt x="0" y="13"/>
                  </a:cubicBezTo>
                </a:path>
              </a:pathLst>
            </a:cu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66" name="Line 198">
              <a:extLst/>
            </p:cNvPr>
            <p:cNvSpPr>
              <a:spLocks noChangeShapeType="1"/>
            </p:cNvSpPr>
            <p:nvPr/>
          </p:nvSpPr>
          <p:spPr bwMode="auto">
            <a:xfrm>
              <a:off x="1824328" y="3008466"/>
              <a:ext cx="43041" cy="0"/>
            </a:xfrm>
            <a:prstGeom prst="line">
              <a:avLst/>
            </a:pr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67" name="Line 199">
              <a:extLst/>
            </p:cNvPr>
            <p:cNvSpPr>
              <a:spLocks noChangeShapeType="1"/>
            </p:cNvSpPr>
            <p:nvPr/>
          </p:nvSpPr>
          <p:spPr bwMode="auto">
            <a:xfrm>
              <a:off x="1824328" y="3040108"/>
              <a:ext cx="43041" cy="0"/>
            </a:xfrm>
            <a:prstGeom prst="line">
              <a:avLst/>
            </a:pr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68" name="Freeform 200">
              <a:extLst/>
            </p:cNvPr>
            <p:cNvSpPr>
              <a:spLocks/>
            </p:cNvSpPr>
            <p:nvPr/>
          </p:nvSpPr>
          <p:spPr bwMode="auto">
            <a:xfrm>
              <a:off x="1829110" y="3105499"/>
              <a:ext cx="60575" cy="101252"/>
            </a:xfrm>
            <a:custGeom>
              <a:avLst/>
              <a:gdLst>
                <a:gd name="T0" fmla="*/ 38 w 38"/>
                <a:gd name="T1" fmla="*/ 0 h 64"/>
                <a:gd name="T2" fmla="*/ 38 w 38"/>
                <a:gd name="T3" fmla="*/ 64 h 64"/>
                <a:gd name="T4" fmla="*/ 0 w 38"/>
                <a:gd name="T5" fmla="*/ 64 h 64"/>
                <a:gd name="T6" fmla="*/ 0 w 38"/>
                <a:gd name="T7" fmla="*/ 0 h 64"/>
              </a:gdLst>
              <a:ahLst/>
              <a:cxnLst>
                <a:cxn ang="0">
                  <a:pos x="T0" y="T1"/>
                </a:cxn>
                <a:cxn ang="0">
                  <a:pos x="T2" y="T3"/>
                </a:cxn>
                <a:cxn ang="0">
                  <a:pos x="T4" y="T5"/>
                </a:cxn>
                <a:cxn ang="0">
                  <a:pos x="T6" y="T7"/>
                </a:cxn>
              </a:cxnLst>
              <a:rect l="0" t="0" r="r" b="b"/>
              <a:pathLst>
                <a:path w="38" h="64">
                  <a:moveTo>
                    <a:pt x="38" y="0"/>
                  </a:moveTo>
                  <a:lnTo>
                    <a:pt x="38" y="64"/>
                  </a:lnTo>
                  <a:lnTo>
                    <a:pt x="0" y="64"/>
                  </a:lnTo>
                  <a:lnTo>
                    <a:pt x="0" y="0"/>
                  </a:lnTo>
                </a:path>
              </a:pathLst>
            </a:cu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69" name="Line 201">
              <a:extLst/>
            </p:cNvPr>
            <p:cNvSpPr>
              <a:spLocks noChangeShapeType="1"/>
            </p:cNvSpPr>
            <p:nvPr/>
          </p:nvSpPr>
          <p:spPr bwMode="auto">
            <a:xfrm>
              <a:off x="1849833" y="3126593"/>
              <a:ext cx="0" cy="0"/>
            </a:xfrm>
            <a:prstGeom prst="line">
              <a:avLst/>
            </a:pr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70" name="Line 202">
              <a:extLst/>
            </p:cNvPr>
            <p:cNvSpPr>
              <a:spLocks noChangeShapeType="1"/>
            </p:cNvSpPr>
            <p:nvPr/>
          </p:nvSpPr>
          <p:spPr bwMode="auto">
            <a:xfrm>
              <a:off x="1849833" y="3126593"/>
              <a:ext cx="17535" cy="0"/>
            </a:xfrm>
            <a:prstGeom prst="line">
              <a:avLst/>
            </a:pr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71" name="Line 203">
              <a:extLst/>
            </p:cNvPr>
            <p:cNvSpPr>
              <a:spLocks noChangeShapeType="1"/>
            </p:cNvSpPr>
            <p:nvPr/>
          </p:nvSpPr>
          <p:spPr bwMode="auto">
            <a:xfrm flipV="1">
              <a:off x="2055471" y="2915651"/>
              <a:ext cx="70140" cy="69611"/>
            </a:xfrm>
            <a:prstGeom prst="line">
              <a:avLst/>
            </a:pr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72" name="Line 204">
              <a:extLst/>
            </p:cNvPr>
            <p:cNvSpPr>
              <a:spLocks noChangeShapeType="1"/>
            </p:cNvSpPr>
            <p:nvPr/>
          </p:nvSpPr>
          <p:spPr bwMode="auto">
            <a:xfrm flipH="1" flipV="1">
              <a:off x="2055471" y="3052764"/>
              <a:ext cx="70140" cy="69610"/>
            </a:xfrm>
            <a:prstGeom prst="line">
              <a:avLst/>
            </a:pr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sp>
          <p:nvSpPr>
            <p:cNvPr id="73" name="Line 205">
              <a:extLst/>
            </p:cNvPr>
            <p:cNvSpPr>
              <a:spLocks noChangeShapeType="1"/>
            </p:cNvSpPr>
            <p:nvPr/>
          </p:nvSpPr>
          <p:spPr bwMode="auto">
            <a:xfrm>
              <a:off x="2063441" y="3023232"/>
              <a:ext cx="74922" cy="0"/>
            </a:xfrm>
            <a:prstGeom prst="line">
              <a:avLst/>
            </a:prstGeom>
            <a:noFill/>
            <a:ln w="17463" cap="rnd">
              <a:solidFill>
                <a:schemeClr val="bg1"/>
              </a:solidFill>
              <a:prstDash val="solid"/>
              <a:round/>
              <a:headEnd/>
              <a:tailEnd/>
            </a:ln>
            <a:extLst/>
          </p:spPr>
          <p:txBody>
            <a:bodyPr lIns="68580" tIns="34290" rIns="68580" bIns="34290"/>
            <a:lstStyle/>
            <a:p>
              <a:pPr eaLnBrk="1" fontAlgn="auto" hangingPunct="1">
                <a:spcBef>
                  <a:spcPts val="0"/>
                </a:spcBef>
                <a:spcAft>
                  <a:spcPts val="0"/>
                </a:spcAft>
                <a:defRPr/>
              </a:pPr>
              <a:endParaRPr lang="en-IN" sz="1350">
                <a:latin typeface="+mn-lt"/>
                <a:cs typeface="+mn-cs"/>
              </a:endParaRPr>
            </a:p>
          </p:txBody>
        </p:sp>
      </p:grpSp>
      <p:sp>
        <p:nvSpPr>
          <p:cNvPr id="74" name="TextBox 73">
            <a:extLst/>
          </p:cNvPr>
          <p:cNvSpPr txBox="1"/>
          <p:nvPr/>
        </p:nvSpPr>
        <p:spPr>
          <a:xfrm>
            <a:off x="9160843" y="4294932"/>
            <a:ext cx="2743200" cy="400110"/>
          </a:xfrm>
          <a:prstGeom prst="rect">
            <a:avLst/>
          </a:prstGeom>
          <a:noFill/>
        </p:spPr>
        <p:txBody>
          <a:bodyPr>
            <a:spAutoFit/>
          </a:bodyPr>
          <a:lstStyle/>
          <a:p>
            <a:pPr eaLnBrk="1" fontAlgn="auto" hangingPunct="1">
              <a:spcBef>
                <a:spcPts val="0"/>
              </a:spcBef>
              <a:spcAft>
                <a:spcPts val="0"/>
              </a:spcAft>
              <a:defRPr/>
            </a:pPr>
            <a:r>
              <a:rPr lang="en-IN" sz="2000" b="1" dirty="0">
                <a:solidFill>
                  <a:schemeClr val="accent4">
                    <a:lumMod val="75000"/>
                  </a:schemeClr>
                </a:solidFill>
                <a:latin typeface="Aharoni" pitchFamily="2" charset="-79"/>
                <a:ea typeface="Open Sans Semibold" panose="020B0706030804020204" pitchFamily="34" charset="0"/>
                <a:cs typeface="Aharoni" pitchFamily="2" charset="-79"/>
              </a:rPr>
              <a:t>Quality Feedback</a:t>
            </a:r>
            <a:endParaRPr lang="id-ID" sz="2000" b="1" dirty="0">
              <a:solidFill>
                <a:schemeClr val="accent4">
                  <a:lumMod val="75000"/>
                </a:schemeClr>
              </a:solidFill>
              <a:latin typeface="Aharoni" pitchFamily="2" charset="-79"/>
              <a:ea typeface="Open Sans Semibold" panose="020B0706030804020204" pitchFamily="34" charset="0"/>
              <a:cs typeface="Aharoni" pitchFamily="2" charset="-79"/>
            </a:endParaRPr>
          </a:p>
        </p:txBody>
      </p:sp>
      <p:sp>
        <p:nvSpPr>
          <p:cNvPr id="75" name="TextBox 74">
            <a:extLst/>
          </p:cNvPr>
          <p:cNvSpPr txBox="1"/>
          <p:nvPr/>
        </p:nvSpPr>
        <p:spPr>
          <a:xfrm>
            <a:off x="728043" y="3761532"/>
            <a:ext cx="3048000" cy="400110"/>
          </a:xfrm>
          <a:prstGeom prst="rect">
            <a:avLst/>
          </a:prstGeom>
          <a:noFill/>
        </p:spPr>
        <p:txBody>
          <a:bodyPr>
            <a:spAutoFit/>
          </a:bodyPr>
          <a:lstStyle/>
          <a:p>
            <a:pPr eaLnBrk="1" fontAlgn="auto" hangingPunct="1">
              <a:spcBef>
                <a:spcPts val="0"/>
              </a:spcBef>
              <a:spcAft>
                <a:spcPts val="0"/>
              </a:spcAft>
              <a:defRPr/>
            </a:pPr>
            <a:r>
              <a:rPr lang="en-IN" sz="2000" b="1" dirty="0">
                <a:solidFill>
                  <a:schemeClr val="accent5">
                    <a:lumMod val="75000"/>
                  </a:schemeClr>
                </a:solidFill>
                <a:latin typeface="Aharoni" pitchFamily="2" charset="-79"/>
                <a:ea typeface="Open Sans Semibold" panose="020B0706030804020204" pitchFamily="34" charset="0"/>
                <a:cs typeface="Aharoni" pitchFamily="2" charset="-79"/>
              </a:rPr>
              <a:t>Quality Observations</a:t>
            </a:r>
            <a:endParaRPr lang="id-ID" sz="2000" b="1" dirty="0">
              <a:solidFill>
                <a:schemeClr val="accent5">
                  <a:lumMod val="75000"/>
                </a:schemeClr>
              </a:solidFill>
              <a:latin typeface="Aharoni" pitchFamily="2" charset="-79"/>
              <a:ea typeface="Open Sans Semibold" panose="020B0706030804020204" pitchFamily="34" charset="0"/>
              <a:cs typeface="Aharoni" pitchFamily="2" charset="-79"/>
            </a:endParaRPr>
          </a:p>
        </p:txBody>
      </p:sp>
      <p:sp>
        <p:nvSpPr>
          <p:cNvPr id="76" name="TextBox 75">
            <a:extLst/>
          </p:cNvPr>
          <p:cNvSpPr txBox="1"/>
          <p:nvPr/>
        </p:nvSpPr>
        <p:spPr>
          <a:xfrm>
            <a:off x="728043" y="2237532"/>
            <a:ext cx="2946400" cy="707886"/>
          </a:xfrm>
          <a:prstGeom prst="rect">
            <a:avLst/>
          </a:prstGeom>
          <a:noFill/>
        </p:spPr>
        <p:txBody>
          <a:bodyPr>
            <a:spAutoFit/>
          </a:bodyPr>
          <a:lstStyle/>
          <a:p>
            <a:pPr algn="r" eaLnBrk="1" fontAlgn="auto" hangingPunct="1">
              <a:spcBef>
                <a:spcPts val="0"/>
              </a:spcBef>
              <a:spcAft>
                <a:spcPts val="0"/>
              </a:spcAft>
              <a:defRPr/>
            </a:pPr>
            <a:r>
              <a:rPr lang="en-IN" sz="2000" b="1" dirty="0">
                <a:solidFill>
                  <a:schemeClr val="accent1">
                    <a:lumMod val="75000"/>
                  </a:schemeClr>
                </a:solidFill>
                <a:latin typeface="Aharoni" pitchFamily="2" charset="-79"/>
                <a:ea typeface="Open Sans Semibold" panose="020B0706030804020204" pitchFamily="34" charset="0"/>
                <a:cs typeface="Aharoni" pitchFamily="2" charset="-79"/>
              </a:rPr>
              <a:t>Corrective Actions Completed</a:t>
            </a:r>
            <a:endParaRPr lang="id-ID" sz="2000" b="1" dirty="0">
              <a:solidFill>
                <a:schemeClr val="accent1">
                  <a:lumMod val="75000"/>
                </a:schemeClr>
              </a:solidFill>
              <a:latin typeface="Aharoni" pitchFamily="2" charset="-79"/>
              <a:ea typeface="Open Sans Semibold" panose="020B0706030804020204" pitchFamily="34" charset="0"/>
              <a:cs typeface="Aharoni" pitchFamily="2" charset="-79"/>
            </a:endParaRPr>
          </a:p>
        </p:txBody>
      </p:sp>
      <p:sp>
        <p:nvSpPr>
          <p:cNvPr id="77" name="Rectangle 76"/>
          <p:cNvSpPr/>
          <p:nvPr/>
        </p:nvSpPr>
        <p:spPr>
          <a:xfrm>
            <a:off x="588344" y="86599"/>
            <a:ext cx="5383212" cy="815975"/>
          </a:xfrm>
          <a:prstGeom prst="rect">
            <a:avLst/>
          </a:prstGeom>
          <a:solidFill>
            <a:srgbClr val="F7921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tx1">
                    <a:lumMod val="65000"/>
                    <a:lumOff val="35000"/>
                  </a:schemeClr>
                </a:solidFill>
              </a:rPr>
              <a:t>Determining Success (KPIs)</a:t>
            </a:r>
          </a:p>
        </p:txBody>
      </p:sp>
    </p:spTree>
    <p:extLst>
      <p:ext uri="{BB962C8B-B14F-4D97-AF65-F5344CB8AC3E}">
        <p14:creationId xmlns:p14="http://schemas.microsoft.com/office/powerpoint/2010/main" val="2438033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IHTIMAM CARD NEW 2017.PNG"/>
          <p:cNvPicPr>
            <a:picLocks noChangeAspect="1"/>
          </p:cNvPicPr>
          <p:nvPr/>
        </p:nvPicPr>
        <p:blipFill rotWithShape="1">
          <a:blip r:embed="rId3">
            <a:extLst>
              <a:ext uri="{28A0092B-C50C-407E-A947-70E740481C1C}">
                <a14:useLocalDpi xmlns:a14="http://schemas.microsoft.com/office/drawing/2010/main" val="0"/>
              </a:ext>
            </a:extLst>
          </a:blip>
          <a:srcRect t="1825"/>
          <a:stretch/>
        </p:blipFill>
        <p:spPr bwMode="auto">
          <a:xfrm>
            <a:off x="2861971" y="942347"/>
            <a:ext cx="4325937" cy="565500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3" descr="IHTIMAM CARD NEW BACK 2017.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38683" y="968697"/>
            <a:ext cx="4961973" cy="562865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7"/>
          <p:cNvSpPr txBox="1">
            <a:spLocks noChangeArrowheads="1"/>
          </p:cNvSpPr>
          <p:nvPr/>
        </p:nvSpPr>
        <p:spPr bwMode="auto">
          <a:xfrm>
            <a:off x="409283" y="1755653"/>
            <a:ext cx="2452688"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SzPct val="100000"/>
              <a:buFont typeface="Arial" panose="020B0604020202020204" pitchFamily="34" charset="0"/>
              <a:buChar char="•"/>
              <a:defRPr sz="2800">
                <a:solidFill>
                  <a:srgbClr val="000000"/>
                </a:solidFill>
                <a:latin typeface="Calibri" panose="020F0502020204030204" pitchFamily="34" charset="0"/>
              </a:defRPr>
            </a:lvl1pPr>
            <a:lvl2pPr marL="742950" indent="-285750">
              <a:lnSpc>
                <a:spcPct val="90000"/>
              </a:lnSpc>
              <a:spcBef>
                <a:spcPts val="500"/>
              </a:spcBef>
              <a:buSzPct val="100000"/>
              <a:buFont typeface="Arial" panose="020B0604020202020204" pitchFamily="34" charset="0"/>
              <a:buChar char="•"/>
              <a:defRPr sz="2400">
                <a:solidFill>
                  <a:srgbClr val="000000"/>
                </a:solidFill>
                <a:latin typeface="Calibri" panose="020F0502020204030204" pitchFamily="34" charset="0"/>
              </a:defRPr>
            </a:lvl2pPr>
            <a:lvl3pPr marL="1143000" indent="-228600">
              <a:lnSpc>
                <a:spcPct val="90000"/>
              </a:lnSpc>
              <a:spcBef>
                <a:spcPts val="500"/>
              </a:spcBef>
              <a:buSzPct val="100000"/>
              <a:buFont typeface="Arial" panose="020B0604020202020204" pitchFamily="34" charset="0"/>
              <a:buChar char="•"/>
              <a:defRPr sz="2000">
                <a:solidFill>
                  <a:srgbClr val="000000"/>
                </a:solidFill>
                <a:latin typeface="Calibri" panose="020F0502020204030204" pitchFamily="34" charset="0"/>
              </a:defRPr>
            </a:lvl3pPr>
            <a:lvl4pPr marL="16002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4pPr>
            <a:lvl5pPr marL="2057400" indent="-228600">
              <a:lnSpc>
                <a:spcPct val="90000"/>
              </a:lnSpc>
              <a:spcBef>
                <a:spcPts val="500"/>
              </a:spcBef>
              <a:buSzPct val="100000"/>
              <a:buFont typeface="Arial" panose="020B0604020202020204" pitchFamily="34" charset="0"/>
              <a:buChar char="•"/>
              <a:defRPr>
                <a:solidFill>
                  <a:srgbClr val="000000"/>
                </a:solidFill>
                <a:latin typeface="Calibri" panose="020F0502020204030204" pitchFamily="34" charset="0"/>
              </a:defRPr>
            </a:lvl5pPr>
            <a:lvl6pPr marL="25146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6pPr>
            <a:lvl7pPr marL="29718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7pPr>
            <a:lvl8pPr marL="34290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8pPr>
            <a:lvl9pPr marL="3886200" indent="-228600" eaLnBrk="0" fontAlgn="base" hangingPunct="0">
              <a:lnSpc>
                <a:spcPct val="90000"/>
              </a:lnSpc>
              <a:spcBef>
                <a:spcPts val="500"/>
              </a:spcBef>
              <a:spcAft>
                <a:spcPct val="0"/>
              </a:spcAft>
              <a:buSzPct val="100000"/>
              <a:buFont typeface="Arial" panose="020B0604020202020204" pitchFamily="34" charset="0"/>
              <a:buChar char="•"/>
              <a:defRPr>
                <a:solidFill>
                  <a:srgbClr val="000000"/>
                </a:solidFill>
                <a:latin typeface="Calibri" panose="020F0502020204030204" pitchFamily="34" charset="0"/>
              </a:defRPr>
            </a:lvl9pPr>
          </a:lstStyle>
          <a:p>
            <a:pPr eaLnBrk="1" hangingPunct="1">
              <a:lnSpc>
                <a:spcPct val="100000"/>
              </a:lnSpc>
              <a:spcBef>
                <a:spcPct val="0"/>
              </a:spcBef>
              <a:buSzTx/>
              <a:buFontTx/>
              <a:buNone/>
            </a:pPr>
            <a:r>
              <a:rPr lang="en-US" altLang="en-US" sz="2400" dirty="0">
                <a:solidFill>
                  <a:srgbClr val="4C4B4E"/>
                </a:solidFill>
                <a:latin typeface="Arial" panose="020B0604020202020204" pitchFamily="34" charset="0"/>
              </a:rPr>
              <a:t>Each observation card is limited to </a:t>
            </a:r>
            <a:r>
              <a:rPr lang="en-US" altLang="en-US" sz="2400" b="1" dirty="0" smtClean="0">
                <a:solidFill>
                  <a:srgbClr val="F7921E"/>
                </a:solidFill>
                <a:latin typeface="Arial" panose="020B0604020202020204" pitchFamily="34" charset="0"/>
              </a:rPr>
              <a:t>5 to 6 </a:t>
            </a:r>
            <a:r>
              <a:rPr lang="en-US" altLang="en-US" sz="2400" b="1" dirty="0">
                <a:solidFill>
                  <a:srgbClr val="F7921E"/>
                </a:solidFill>
                <a:latin typeface="Arial" panose="020B0604020202020204" pitchFamily="34" charset="0"/>
              </a:rPr>
              <a:t>specific behaviors</a:t>
            </a:r>
            <a:r>
              <a:rPr lang="en-US" altLang="en-US" sz="2400" dirty="0">
                <a:solidFill>
                  <a:srgbClr val="4C4B4E"/>
                </a:solidFill>
                <a:latin typeface="Arial" panose="020B0604020202020204" pitchFamily="34" charset="0"/>
              </a:rPr>
              <a:t>. This makes it easy </a:t>
            </a:r>
          </a:p>
          <a:p>
            <a:pPr eaLnBrk="1" hangingPunct="1">
              <a:lnSpc>
                <a:spcPct val="100000"/>
              </a:lnSpc>
              <a:spcBef>
                <a:spcPct val="0"/>
              </a:spcBef>
              <a:buSzTx/>
              <a:buFontTx/>
              <a:buNone/>
            </a:pPr>
            <a:r>
              <a:rPr lang="en-US" altLang="en-US" sz="2400" dirty="0">
                <a:solidFill>
                  <a:srgbClr val="4C4B4E"/>
                </a:solidFill>
                <a:latin typeface="Arial" panose="020B0604020202020204" pitchFamily="34" charset="0"/>
              </a:rPr>
              <a:t>for employees </a:t>
            </a:r>
          </a:p>
          <a:p>
            <a:pPr eaLnBrk="1" hangingPunct="1">
              <a:lnSpc>
                <a:spcPct val="100000"/>
              </a:lnSpc>
              <a:spcBef>
                <a:spcPct val="0"/>
              </a:spcBef>
              <a:buSzTx/>
              <a:buFontTx/>
              <a:buNone/>
            </a:pPr>
            <a:r>
              <a:rPr lang="en-US" altLang="en-US" sz="2400" dirty="0">
                <a:solidFill>
                  <a:srgbClr val="4C4B4E"/>
                </a:solidFill>
                <a:latin typeface="Arial" panose="020B0604020202020204" pitchFamily="34" charset="0"/>
              </a:rPr>
              <a:t>to focus on the critical </a:t>
            </a:r>
            <a:r>
              <a:rPr lang="en-US" altLang="en-US" sz="2400" dirty="0" smtClean="0">
                <a:solidFill>
                  <a:srgbClr val="4C4B4E"/>
                </a:solidFill>
                <a:latin typeface="Arial" panose="020B0604020202020204" pitchFamily="34" charset="0"/>
              </a:rPr>
              <a:t>behaviors</a:t>
            </a:r>
            <a:endParaRPr lang="en-US" altLang="en-US" sz="2400" b="1" dirty="0">
              <a:solidFill>
                <a:srgbClr val="F7921E"/>
              </a:solidFill>
              <a:latin typeface="Arial" panose="020B0604020202020204" pitchFamily="34" charset="0"/>
            </a:endParaRPr>
          </a:p>
        </p:txBody>
      </p:sp>
      <p:sp>
        <p:nvSpPr>
          <p:cNvPr id="7" name="Rectangle 6"/>
          <p:cNvSpPr/>
          <p:nvPr/>
        </p:nvSpPr>
        <p:spPr>
          <a:xfrm>
            <a:off x="551384" y="78747"/>
            <a:ext cx="4320480" cy="613949"/>
          </a:xfrm>
          <a:prstGeom prst="rect">
            <a:avLst/>
          </a:prstGeom>
          <a:solidFill>
            <a:srgbClr val="F7921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a:solidFill>
                  <a:schemeClr val="tx1">
                    <a:lumMod val="65000"/>
                    <a:lumOff val="35000"/>
                  </a:schemeClr>
                </a:solidFill>
              </a:rPr>
              <a:t>Observation card </a:t>
            </a:r>
          </a:p>
        </p:txBody>
      </p:sp>
    </p:spTree>
    <p:extLst>
      <p:ext uri="{BB962C8B-B14F-4D97-AF65-F5344CB8AC3E}">
        <p14:creationId xmlns:p14="http://schemas.microsoft.com/office/powerpoint/2010/main" val="217711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CB7654806D21E47BADCC739BCC83C0F" ma:contentTypeVersion="2" ma:contentTypeDescription="Create a new document." ma:contentTypeScope="" ma:versionID="454bb4c5cab9fe5e8cb2ceec0c8be9ef">
  <xsd:schema xmlns:xsd="http://www.w3.org/2001/XMLSchema" xmlns:xs="http://www.w3.org/2001/XMLSchema" xmlns:p="http://schemas.microsoft.com/office/2006/metadata/properties" xmlns:ns1="http://schemas.microsoft.com/sharepoint/v3" xmlns:ns2="9d51eac6-a7d5-47f5-a119-63d146adb134" targetNamespace="http://schemas.microsoft.com/office/2006/metadata/properties" ma:root="true" ma:fieldsID="8ecb00b7a3f15ec49ef97f6bc665b953" ns1:_="" ns2:_="">
    <xsd:import namespace="http://schemas.microsoft.com/sharepoint/v3"/>
    <xsd:import namespace="9d51eac6-a7d5-47f5-a119-63d146adb134"/>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FDE757C-F51C-4F7A-B2CC-E10F9BB1547D}"/>
</file>

<file path=customXml/itemProps2.xml><?xml version="1.0" encoding="utf-8"?>
<ds:datastoreItem xmlns:ds="http://schemas.openxmlformats.org/officeDocument/2006/customXml" ds:itemID="{BE7F41CE-2B1F-4E75-8194-8F93C101F792}"/>
</file>

<file path=customXml/itemProps3.xml><?xml version="1.0" encoding="utf-8"?>
<ds:datastoreItem xmlns:ds="http://schemas.openxmlformats.org/officeDocument/2006/customXml" ds:itemID="{DE1D4CEB-ADE8-4877-8164-8C9603C80440}"/>
</file>

<file path=docProps/app.xml><?xml version="1.0" encoding="utf-8"?>
<Properties xmlns="http://schemas.openxmlformats.org/officeDocument/2006/extended-properties" xmlns:vt="http://schemas.openxmlformats.org/officeDocument/2006/docPropsVTypes">
  <Template/>
  <TotalTime>2671</TotalTime>
  <Words>2001</Words>
  <Application>Microsoft Office PowerPoint</Application>
  <PresentationFormat>Widescreen</PresentationFormat>
  <Paragraphs>210</Paragraphs>
  <Slides>11</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11</vt:i4>
      </vt:variant>
    </vt:vector>
  </HeadingPairs>
  <TitlesOfParts>
    <vt:vector size="22" baseType="lpstr">
      <vt:lpstr>Malgun Gothic</vt:lpstr>
      <vt:lpstr>Aharoni</vt:lpstr>
      <vt:lpstr>Arial</vt:lpstr>
      <vt:lpstr>Calibri</vt:lpstr>
      <vt:lpstr>Calibri Light</vt:lpstr>
      <vt:lpstr>Open Sans Semibold</vt:lpstr>
      <vt:lpstr>Roboto condensed</vt:lpstr>
      <vt:lpstr>Segoe UI</vt:lpstr>
      <vt:lpstr>Segoe UI Semilight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nazar@umsoman.com</dc:creator>
  <cp:lastModifiedBy>Hamdani, Firas MSE11</cp:lastModifiedBy>
  <cp:revision>133</cp:revision>
  <dcterms:created xsi:type="dcterms:W3CDTF">2018-09-24T07:27:56Z</dcterms:created>
  <dcterms:modified xsi:type="dcterms:W3CDTF">2020-02-11T07:00:27Z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0x0101009CB7654806D21E47BADCC739BCC83C0F</vt:lpwstr>
  </property>
</Properties>
</file>